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4" r:id="rId3"/>
    <p:sldId id="275" r:id="rId4"/>
    <p:sldId id="276" r:id="rId5"/>
    <p:sldId id="277" r:id="rId6"/>
    <p:sldId id="278" r:id="rId7"/>
    <p:sldId id="279" r:id="rId8"/>
    <p:sldId id="280" r:id="rId9"/>
    <p:sldId id="281" r:id="rId10"/>
    <p:sldId id="266" r:id="rId11"/>
    <p:sldId id="272" r:id="rId12"/>
    <p:sldId id="273" r:id="rId13"/>
    <p:sldId id="267" r:id="rId14"/>
    <p:sldId id="260" r:id="rId15"/>
    <p:sldId id="261" r:id="rId16"/>
    <p:sldId id="269" r:id="rId17"/>
    <p:sldId id="262" r:id="rId18"/>
    <p:sldId id="263" r:id="rId19"/>
    <p:sldId id="264" r:id="rId20"/>
    <p:sldId id="282" r:id="rId21"/>
    <p:sldId id="283" r:id="rId22"/>
    <p:sldId id="284" r:id="rId23"/>
    <p:sldId id="285" r:id="rId24"/>
    <p:sldId id="286" r:id="rId25"/>
    <p:sldId id="287" r:id="rId26"/>
    <p:sldId id="288" r:id="rId27"/>
    <p:sldId id="289" r:id="rId28"/>
    <p:sldId id="290" r:id="rId29"/>
    <p:sldId id="270" r:id="rId30"/>
    <p:sldId id="271" r:id="rId31"/>
    <p:sldId id="257" r:id="rId32"/>
    <p:sldId id="258"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4" autoAdjust="0"/>
  </p:normalViewPr>
  <p:slideViewPr>
    <p:cSldViewPr>
      <p:cViewPr>
        <p:scale>
          <a:sx n="61" d="100"/>
          <a:sy n="61" d="100"/>
        </p:scale>
        <p:origin x="-858" y="-48"/>
      </p:cViewPr>
      <p:guideLst>
        <p:guide orient="horz" pos="2160"/>
        <p:guide pos="2880"/>
      </p:guideLst>
    </p:cSldViewPr>
  </p:slideViewPr>
  <p:outlineViewPr>
    <p:cViewPr>
      <p:scale>
        <a:sx n="33" d="100"/>
        <a:sy n="33" d="100"/>
      </p:scale>
      <p:origin x="0" y="43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8052C-7200-4D37-B84B-3D381C14D7C1}"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052C-7200-4D37-B84B-3D381C14D7C1}"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052C-7200-4D37-B84B-3D381C14D7C1}"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8052C-7200-4D37-B84B-3D381C14D7C1}"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8052C-7200-4D37-B84B-3D381C14D7C1}" type="datetimeFigureOut">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8052C-7200-4D37-B84B-3D381C14D7C1}"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8052C-7200-4D37-B84B-3D381C14D7C1}" type="datetimeFigureOut">
              <a:rPr lang="en-US" smtClean="0"/>
              <a:pPr/>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8052C-7200-4D37-B84B-3D381C14D7C1}" type="datetimeFigureOut">
              <a:rPr lang="en-US" smtClean="0"/>
              <a:pPr/>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8052C-7200-4D37-B84B-3D381C14D7C1}" type="datetimeFigureOut">
              <a:rPr lang="en-US" smtClean="0"/>
              <a:pPr/>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8052C-7200-4D37-B84B-3D381C14D7C1}"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8052C-7200-4D37-B84B-3D381C14D7C1}" type="datetimeFigureOut">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34BEE-EC3A-4613-909A-6CA3BC789D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0">
              <a:srgbClr val="FFFFCC"/>
            </a:gs>
            <a:gs pos="50000">
              <a:srgbClr val="FFFF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052C-7200-4D37-B84B-3D381C14D7C1}" type="datetimeFigureOut">
              <a:rPr lang="en-US" smtClean="0"/>
              <a:pPr/>
              <a:t>8/20/2019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34BEE-EC3A-4613-909A-6CA3BC789D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hyperlink" Target="http://rds.yahoo.com/_ylt=A0S020qGzIdMOhgAdxijzbkF/SIG=122qjhf6s/EXP=1284054534/**http:/www.nexternal.com/ffa/images/CD-3A3.jpg"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ctffa.org/american_ffa_degree.htm"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tffa.org/american_ffa_degree.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FFA Emblem</a:t>
            </a:r>
            <a:endParaRPr lang="en-US" dirty="0"/>
          </a:p>
        </p:txBody>
      </p:sp>
      <p:sp>
        <p:nvSpPr>
          <p:cNvPr id="3" name="Content Placeholder 2"/>
          <p:cNvSpPr>
            <a:spLocks noGrp="1"/>
          </p:cNvSpPr>
          <p:nvPr>
            <p:ph idx="1"/>
          </p:nvPr>
        </p:nvSpPr>
        <p:spPr/>
        <p:txBody>
          <a:bodyPr/>
          <a:lstStyle/>
          <a:p>
            <a:endParaRPr lang="en-US"/>
          </a:p>
        </p:txBody>
      </p:sp>
      <p:pic>
        <p:nvPicPr>
          <p:cNvPr id="4" name="Picture 1" descr="untitled"/>
          <p:cNvPicPr>
            <a:picLocks noChangeAspect="1" noChangeArrowheads="1"/>
          </p:cNvPicPr>
          <p:nvPr/>
        </p:nvPicPr>
        <p:blipFill>
          <a:blip r:embed="rId2" cstate="print"/>
          <a:srcRect/>
          <a:stretch>
            <a:fillRect/>
          </a:stretch>
        </p:blipFill>
        <p:spPr bwMode="auto">
          <a:xfrm>
            <a:off x="2514600" y="1524000"/>
            <a:ext cx="3962400" cy="49485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Official Colors</a:t>
            </a:r>
            <a:endParaRPr lang="en-US" dirty="0"/>
          </a:p>
        </p:txBody>
      </p:sp>
      <p:sp>
        <p:nvSpPr>
          <p:cNvPr id="3" name="Content Placeholder 2"/>
          <p:cNvSpPr>
            <a:spLocks noGrp="1"/>
          </p:cNvSpPr>
          <p:nvPr>
            <p:ph idx="1"/>
          </p:nvPr>
        </p:nvSpPr>
        <p:spPr/>
        <p:txBody>
          <a:bodyPr/>
          <a:lstStyle/>
          <a:p>
            <a:r>
              <a:rPr lang="en-US" dirty="0"/>
              <a:t>The official FFA colors, </a:t>
            </a:r>
            <a:r>
              <a:rPr lang="en-US" b="1" dirty="0">
                <a:solidFill>
                  <a:srgbClr val="0070C0"/>
                </a:solidFill>
              </a:rPr>
              <a:t>“national blue” </a:t>
            </a:r>
            <a:r>
              <a:rPr lang="en-US" dirty="0"/>
              <a:t>and </a:t>
            </a:r>
            <a:r>
              <a:rPr lang="en-US" b="1" dirty="0">
                <a:solidFill>
                  <a:srgbClr val="FFC000"/>
                </a:solidFill>
              </a:rPr>
              <a:t>“corn gold” </a:t>
            </a:r>
            <a:r>
              <a:rPr lang="en-US" dirty="0"/>
              <a:t>were adopted in 1929. </a:t>
            </a:r>
            <a:endParaRPr lang="en-US" dirty="0" smtClean="0"/>
          </a:p>
          <a:p>
            <a:r>
              <a:rPr lang="en-US" dirty="0" smtClean="0"/>
              <a:t>The blue was taken from the blue field of our nation's flag. </a:t>
            </a:r>
          </a:p>
          <a:p>
            <a:r>
              <a:rPr lang="en-US" dirty="0" smtClean="0"/>
              <a:t>The gold, however, stems from the golden fields of ripened corn.</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FFA Mission</a:t>
            </a:r>
            <a:endParaRPr lang="en-US" dirty="0"/>
          </a:p>
        </p:txBody>
      </p:sp>
      <p:sp>
        <p:nvSpPr>
          <p:cNvPr id="3" name="Content Placeholder 2"/>
          <p:cNvSpPr>
            <a:spLocks noGrp="1"/>
          </p:cNvSpPr>
          <p:nvPr>
            <p:ph idx="1"/>
          </p:nvPr>
        </p:nvSpPr>
        <p:spPr/>
        <p:txBody>
          <a:bodyPr/>
          <a:lstStyle/>
          <a:p>
            <a:r>
              <a:rPr lang="en-US" dirty="0" smtClean="0"/>
              <a:t>The FFA makes a positive difference in the lives of students by developing their potential for </a:t>
            </a:r>
            <a:r>
              <a:rPr lang="en-US" b="1" i="1" dirty="0" smtClean="0"/>
              <a:t>premier leadership</a:t>
            </a:r>
            <a:r>
              <a:rPr lang="en-US" dirty="0" smtClean="0"/>
              <a:t>, </a:t>
            </a:r>
            <a:r>
              <a:rPr lang="en-US" b="1" i="1" dirty="0" smtClean="0"/>
              <a:t>personal growth</a:t>
            </a:r>
            <a:r>
              <a:rPr lang="en-US" dirty="0" smtClean="0"/>
              <a:t>, and </a:t>
            </a:r>
            <a:r>
              <a:rPr lang="en-US" b="1" i="1" dirty="0" smtClean="0"/>
              <a:t>career success </a:t>
            </a:r>
            <a:r>
              <a:rPr lang="en-US" dirty="0" smtClean="0"/>
              <a:t>through agricultural education.</a:t>
            </a:r>
          </a:p>
          <a:p>
            <a:pPr lvl="1"/>
            <a:r>
              <a:rPr lang="en-US" dirty="0" smtClean="0"/>
              <a:t>Think back to the benefits of FFA we talked about yesterday and list one activity you would like to participate in for each of the 3 mission components.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FFA Motto</a:t>
            </a:r>
            <a:endParaRPr lang="en-US" dirty="0"/>
          </a:p>
        </p:txBody>
      </p:sp>
      <p:sp>
        <p:nvSpPr>
          <p:cNvPr id="3" name="Content Placeholder 2"/>
          <p:cNvSpPr>
            <a:spLocks noGrp="1"/>
          </p:cNvSpPr>
          <p:nvPr>
            <p:ph idx="1"/>
          </p:nvPr>
        </p:nvSpPr>
        <p:spPr/>
        <p:txBody>
          <a:bodyPr/>
          <a:lstStyle/>
          <a:p>
            <a:r>
              <a:rPr lang="en-US" dirty="0" smtClean="0"/>
              <a:t>Learning to do,</a:t>
            </a:r>
          </a:p>
          <a:p>
            <a:pPr>
              <a:buNone/>
            </a:pPr>
            <a:r>
              <a:rPr lang="en-US" dirty="0" smtClean="0"/>
              <a:t>    Doing to learn,</a:t>
            </a:r>
          </a:p>
          <a:p>
            <a:pPr>
              <a:buNone/>
            </a:pPr>
            <a:r>
              <a:rPr lang="en-US" dirty="0" smtClean="0"/>
              <a:t>    Earning to live</a:t>
            </a:r>
          </a:p>
          <a:p>
            <a:pPr>
              <a:buNone/>
            </a:pPr>
            <a:r>
              <a:rPr lang="en-US" dirty="0" smtClean="0"/>
              <a:t>    Living to serve</a:t>
            </a:r>
          </a:p>
          <a:p>
            <a:pPr>
              <a:buNone/>
            </a:pPr>
            <a:endParaRPr lang="en-US" dirty="0" smtClean="0"/>
          </a:p>
          <a:p>
            <a:pPr lvl="1"/>
            <a:r>
              <a:rPr lang="en-US" dirty="0" smtClean="0"/>
              <a:t>Work with a neighbor to determine what each line of the FFA Motto means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The Official Salute</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The Pledge of Allegiance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chemeClr val="accent1">
                    <a:lumMod val="75000"/>
                  </a:schemeClr>
                </a:solidFill>
              </a:rPr>
              <a:t>Official Dress – Male</a:t>
            </a:r>
          </a:p>
        </p:txBody>
      </p:sp>
      <p:sp>
        <p:nvSpPr>
          <p:cNvPr id="16387" name="Content Placeholder 2"/>
          <p:cNvSpPr>
            <a:spLocks noGrp="1"/>
          </p:cNvSpPr>
          <p:nvPr>
            <p:ph sz="quarter" idx="1"/>
          </p:nvPr>
        </p:nvSpPr>
        <p:spPr>
          <a:xfrm>
            <a:off x="457200" y="1219200"/>
            <a:ext cx="8229600" cy="4937125"/>
          </a:xfrm>
        </p:spPr>
        <p:txBody>
          <a:bodyPr/>
          <a:lstStyle/>
          <a:p>
            <a:r>
              <a:rPr lang="en-US" dirty="0" smtClean="0">
                <a:solidFill>
                  <a:schemeClr val="accent1">
                    <a:lumMod val="75000"/>
                  </a:schemeClr>
                </a:solidFill>
              </a:rPr>
              <a:t>FFA jacket – zipped to the top</a:t>
            </a:r>
          </a:p>
          <a:p>
            <a:r>
              <a:rPr lang="en-US" dirty="0" smtClean="0">
                <a:solidFill>
                  <a:schemeClr val="accent1">
                    <a:lumMod val="75000"/>
                  </a:schemeClr>
                </a:solidFill>
              </a:rPr>
              <a:t>Black slacks – no jeans</a:t>
            </a:r>
          </a:p>
          <a:p>
            <a:r>
              <a:rPr lang="en-US" dirty="0" smtClean="0">
                <a:solidFill>
                  <a:schemeClr val="accent1">
                    <a:lumMod val="75000"/>
                  </a:schemeClr>
                </a:solidFill>
              </a:rPr>
              <a:t>White button up, collared shirt</a:t>
            </a:r>
          </a:p>
          <a:p>
            <a:r>
              <a:rPr lang="en-US" dirty="0" smtClean="0">
                <a:solidFill>
                  <a:schemeClr val="accent1">
                    <a:lumMod val="75000"/>
                  </a:schemeClr>
                </a:solidFill>
              </a:rPr>
              <a:t>Official FFA tie</a:t>
            </a:r>
          </a:p>
          <a:p>
            <a:r>
              <a:rPr lang="en-US" dirty="0" smtClean="0">
                <a:solidFill>
                  <a:schemeClr val="accent1">
                    <a:lumMod val="75000"/>
                  </a:schemeClr>
                </a:solidFill>
              </a:rPr>
              <a:t>Black dress shoes</a:t>
            </a:r>
          </a:p>
          <a:p>
            <a:r>
              <a:rPr lang="en-US" dirty="0" smtClean="0">
                <a:solidFill>
                  <a:schemeClr val="accent1">
                    <a:lumMod val="75000"/>
                  </a:schemeClr>
                </a:solidFill>
              </a:rPr>
              <a:t>Black socks</a:t>
            </a:r>
          </a:p>
          <a:p>
            <a:r>
              <a:rPr lang="en-US" dirty="0" smtClean="0">
                <a:solidFill>
                  <a:schemeClr val="accent1">
                    <a:lumMod val="75000"/>
                  </a:schemeClr>
                </a:solidFill>
              </a:rPr>
              <a:t>No hats</a:t>
            </a:r>
          </a:p>
        </p:txBody>
      </p:sp>
      <p:pic>
        <p:nvPicPr>
          <p:cNvPr id="11266" name="Picture 2" descr="http://www.ffa.org/images/general/pln_officialdress_img1.jpg"/>
          <p:cNvPicPr>
            <a:picLocks noChangeAspect="1" noChangeArrowheads="1"/>
          </p:cNvPicPr>
          <p:nvPr/>
        </p:nvPicPr>
        <p:blipFill>
          <a:blip r:embed="rId2" cstate="print"/>
          <a:srcRect/>
          <a:stretch>
            <a:fillRect/>
          </a:stretch>
        </p:blipFill>
        <p:spPr bwMode="auto">
          <a:xfrm>
            <a:off x="6172200" y="1676400"/>
            <a:ext cx="2038350" cy="42977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solidFill>
                  <a:schemeClr val="accent1">
                    <a:lumMod val="75000"/>
                  </a:schemeClr>
                </a:solidFill>
              </a:rPr>
              <a:t>Official Dress – Female</a:t>
            </a:r>
          </a:p>
        </p:txBody>
      </p:sp>
      <p:sp>
        <p:nvSpPr>
          <p:cNvPr id="17411" name="Content Placeholder 2"/>
          <p:cNvSpPr>
            <a:spLocks noGrp="1"/>
          </p:cNvSpPr>
          <p:nvPr>
            <p:ph sz="quarter" idx="1"/>
          </p:nvPr>
        </p:nvSpPr>
        <p:spPr>
          <a:xfrm>
            <a:off x="457200" y="1219200"/>
            <a:ext cx="8229600" cy="4937125"/>
          </a:xfrm>
        </p:spPr>
        <p:txBody>
          <a:bodyPr>
            <a:normAutofit lnSpcReduction="10000"/>
          </a:bodyPr>
          <a:lstStyle/>
          <a:p>
            <a:r>
              <a:rPr lang="en-US" dirty="0" smtClean="0">
                <a:solidFill>
                  <a:schemeClr val="accent1">
                    <a:lumMod val="75000"/>
                  </a:schemeClr>
                </a:solidFill>
              </a:rPr>
              <a:t>Official FFA Jacket – zipped to the top</a:t>
            </a:r>
          </a:p>
          <a:p>
            <a:r>
              <a:rPr lang="en-US" dirty="0" smtClean="0">
                <a:solidFill>
                  <a:schemeClr val="accent1">
                    <a:lumMod val="75000"/>
                  </a:schemeClr>
                </a:solidFill>
              </a:rPr>
              <a:t>Black skirt – knee length, hemmed evenly across the bottom, slit no longer then 2 inches above the knee (slacks may be worn for traveling or outdoor activities)</a:t>
            </a:r>
          </a:p>
          <a:p>
            <a:r>
              <a:rPr lang="en-US" dirty="0" smtClean="0">
                <a:solidFill>
                  <a:schemeClr val="accent1">
                    <a:lumMod val="75000"/>
                  </a:schemeClr>
                </a:solidFill>
              </a:rPr>
              <a:t>White button up, collared shirt</a:t>
            </a:r>
          </a:p>
          <a:p>
            <a:r>
              <a:rPr lang="en-US" dirty="0" smtClean="0">
                <a:solidFill>
                  <a:schemeClr val="accent1">
                    <a:lumMod val="75000"/>
                  </a:schemeClr>
                </a:solidFill>
              </a:rPr>
              <a:t>Official FFA scarf</a:t>
            </a:r>
          </a:p>
          <a:p>
            <a:r>
              <a:rPr lang="en-US" dirty="0" smtClean="0">
                <a:solidFill>
                  <a:schemeClr val="accent1">
                    <a:lumMod val="75000"/>
                  </a:schemeClr>
                </a:solidFill>
              </a:rPr>
              <a:t>Black closed heel and toe dress shoes</a:t>
            </a:r>
          </a:p>
          <a:p>
            <a:r>
              <a:rPr lang="en-US" dirty="0" smtClean="0">
                <a:solidFill>
                  <a:schemeClr val="accent1">
                    <a:lumMod val="75000"/>
                  </a:schemeClr>
                </a:solidFill>
              </a:rPr>
              <a:t>Black nylon hosiery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FFA Jacket</a:t>
            </a:r>
            <a:endParaRPr lang="en-US" dirty="0">
              <a:solidFill>
                <a:schemeClr val="accent1">
                  <a:lumMod val="75000"/>
                </a:schemeClr>
              </a:solidFill>
            </a:endParaRPr>
          </a:p>
        </p:txBody>
      </p:sp>
      <p:sp>
        <p:nvSpPr>
          <p:cNvPr id="14338" name="Freeform 2"/>
          <p:cNvSpPr>
            <a:spLocks/>
          </p:cNvSpPr>
          <p:nvPr/>
        </p:nvSpPr>
        <p:spPr bwMode="auto">
          <a:xfrm>
            <a:off x="152400" y="1981200"/>
            <a:ext cx="4495800" cy="4267200"/>
          </a:xfrm>
          <a:custGeom>
            <a:avLst/>
            <a:gdLst/>
            <a:ahLst/>
            <a:cxnLst>
              <a:cxn ang="0">
                <a:pos x="900" y="75"/>
              </a:cxn>
              <a:cxn ang="0">
                <a:pos x="0" y="1635"/>
              </a:cxn>
              <a:cxn ang="0">
                <a:pos x="405" y="1890"/>
              </a:cxn>
              <a:cxn ang="0">
                <a:pos x="1155" y="660"/>
              </a:cxn>
              <a:cxn ang="0">
                <a:pos x="1155" y="2745"/>
              </a:cxn>
              <a:cxn ang="0">
                <a:pos x="2640" y="2745"/>
              </a:cxn>
              <a:cxn ang="0">
                <a:pos x="2640" y="660"/>
              </a:cxn>
              <a:cxn ang="0">
                <a:pos x="3330" y="1855"/>
              </a:cxn>
              <a:cxn ang="0">
                <a:pos x="3711" y="1635"/>
              </a:cxn>
              <a:cxn ang="0">
                <a:pos x="2760" y="0"/>
              </a:cxn>
              <a:cxn ang="0">
                <a:pos x="960" y="0"/>
              </a:cxn>
              <a:cxn ang="0">
                <a:pos x="865" y="165"/>
              </a:cxn>
            </a:cxnLst>
            <a:rect l="0" t="0" r="r" b="b"/>
            <a:pathLst>
              <a:path w="3711" h="2745">
                <a:moveTo>
                  <a:pt x="900" y="75"/>
                </a:moveTo>
                <a:lnTo>
                  <a:pt x="0" y="1635"/>
                </a:lnTo>
                <a:lnTo>
                  <a:pt x="405" y="1890"/>
                </a:lnTo>
                <a:lnTo>
                  <a:pt x="1155" y="660"/>
                </a:lnTo>
                <a:lnTo>
                  <a:pt x="1155" y="2745"/>
                </a:lnTo>
                <a:lnTo>
                  <a:pt x="2640" y="2745"/>
                </a:lnTo>
                <a:lnTo>
                  <a:pt x="2640" y="660"/>
                </a:lnTo>
                <a:lnTo>
                  <a:pt x="3330" y="1855"/>
                </a:lnTo>
                <a:lnTo>
                  <a:pt x="3711" y="1635"/>
                </a:lnTo>
                <a:lnTo>
                  <a:pt x="2760" y="0"/>
                </a:lnTo>
                <a:lnTo>
                  <a:pt x="960" y="0"/>
                </a:lnTo>
                <a:lnTo>
                  <a:pt x="865" y="165"/>
                </a:lnTo>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
          <p:cNvSpPr>
            <a:spLocks/>
          </p:cNvSpPr>
          <p:nvPr/>
        </p:nvSpPr>
        <p:spPr bwMode="auto">
          <a:xfrm>
            <a:off x="4648200" y="1981200"/>
            <a:ext cx="4495800" cy="4267200"/>
          </a:xfrm>
          <a:custGeom>
            <a:avLst/>
            <a:gdLst/>
            <a:ahLst/>
            <a:cxnLst>
              <a:cxn ang="0">
                <a:pos x="900" y="75"/>
              </a:cxn>
              <a:cxn ang="0">
                <a:pos x="0" y="1635"/>
              </a:cxn>
              <a:cxn ang="0">
                <a:pos x="405" y="1890"/>
              </a:cxn>
              <a:cxn ang="0">
                <a:pos x="1155" y="660"/>
              </a:cxn>
              <a:cxn ang="0">
                <a:pos x="1155" y="2745"/>
              </a:cxn>
              <a:cxn ang="0">
                <a:pos x="2640" y="2745"/>
              </a:cxn>
              <a:cxn ang="0">
                <a:pos x="2640" y="660"/>
              </a:cxn>
              <a:cxn ang="0">
                <a:pos x="3330" y="1855"/>
              </a:cxn>
              <a:cxn ang="0">
                <a:pos x="3711" y="1635"/>
              </a:cxn>
              <a:cxn ang="0">
                <a:pos x="2760" y="0"/>
              </a:cxn>
              <a:cxn ang="0">
                <a:pos x="960" y="0"/>
              </a:cxn>
              <a:cxn ang="0">
                <a:pos x="865" y="165"/>
              </a:cxn>
            </a:cxnLst>
            <a:rect l="0" t="0" r="r" b="b"/>
            <a:pathLst>
              <a:path w="3711" h="2745">
                <a:moveTo>
                  <a:pt x="900" y="75"/>
                </a:moveTo>
                <a:lnTo>
                  <a:pt x="0" y="1635"/>
                </a:lnTo>
                <a:lnTo>
                  <a:pt x="405" y="1890"/>
                </a:lnTo>
                <a:lnTo>
                  <a:pt x="1155" y="660"/>
                </a:lnTo>
                <a:lnTo>
                  <a:pt x="1155" y="2745"/>
                </a:lnTo>
                <a:lnTo>
                  <a:pt x="2640" y="2745"/>
                </a:lnTo>
                <a:lnTo>
                  <a:pt x="2640" y="660"/>
                </a:lnTo>
                <a:lnTo>
                  <a:pt x="3330" y="1855"/>
                </a:lnTo>
                <a:lnTo>
                  <a:pt x="3711" y="1635"/>
                </a:lnTo>
                <a:lnTo>
                  <a:pt x="2760" y="0"/>
                </a:lnTo>
                <a:lnTo>
                  <a:pt x="960" y="0"/>
                </a:lnTo>
                <a:lnTo>
                  <a:pt x="865" y="165"/>
                </a:lnTo>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descr="untitled"/>
          <p:cNvPicPr/>
          <p:nvPr/>
        </p:nvPicPr>
        <p:blipFill>
          <a:blip r:embed="rId2" cstate="print"/>
          <a:srcRect/>
          <a:stretch>
            <a:fillRect/>
          </a:stretch>
        </p:blipFill>
        <p:spPr bwMode="auto">
          <a:xfrm>
            <a:off x="1752600" y="2667000"/>
            <a:ext cx="542925" cy="514350"/>
          </a:xfrm>
          <a:prstGeom prst="rect">
            <a:avLst/>
          </a:prstGeom>
          <a:noFill/>
        </p:spPr>
      </p:pic>
      <p:pic>
        <p:nvPicPr>
          <p:cNvPr id="8" name="Picture 7" descr="untitled"/>
          <p:cNvPicPr/>
          <p:nvPr/>
        </p:nvPicPr>
        <p:blipFill>
          <a:blip r:embed="rId2" cstate="print"/>
          <a:srcRect/>
          <a:stretch>
            <a:fillRect/>
          </a:stretch>
        </p:blipFill>
        <p:spPr bwMode="auto">
          <a:xfrm>
            <a:off x="6400800" y="2819400"/>
            <a:ext cx="1066800" cy="1524000"/>
          </a:xfrm>
          <a:prstGeom prst="rect">
            <a:avLst/>
          </a:prstGeom>
          <a:noFill/>
        </p:spPr>
      </p:pic>
      <p:sp>
        <p:nvSpPr>
          <p:cNvPr id="9" name="TextBox 8"/>
          <p:cNvSpPr txBox="1"/>
          <p:nvPr/>
        </p:nvSpPr>
        <p:spPr>
          <a:xfrm>
            <a:off x="2590800" y="2667000"/>
            <a:ext cx="533400" cy="600164"/>
          </a:xfrm>
          <a:prstGeom prst="rect">
            <a:avLst/>
          </a:prstGeom>
          <a:noFill/>
        </p:spPr>
        <p:txBody>
          <a:bodyPr wrap="square" rtlCol="0">
            <a:spAutoFit/>
          </a:bodyPr>
          <a:lstStyle/>
          <a:p>
            <a:r>
              <a:rPr lang="en-US" sz="1100" dirty="0" smtClean="0"/>
              <a:t>Name</a:t>
            </a:r>
          </a:p>
          <a:p>
            <a:r>
              <a:rPr lang="en-US" sz="1100" dirty="0" smtClean="0"/>
              <a:t>Office</a:t>
            </a:r>
          </a:p>
          <a:p>
            <a:r>
              <a:rPr lang="en-US" sz="1100" dirty="0" smtClean="0"/>
              <a:t>Year</a:t>
            </a:r>
            <a:endParaRPr lang="en-US" sz="1100" dirty="0"/>
          </a:p>
        </p:txBody>
      </p:sp>
      <p:pic>
        <p:nvPicPr>
          <p:cNvPr id="11" name="Picture 2"/>
          <p:cNvPicPr>
            <a:picLocks noChangeAspect="1" noChangeArrowheads="1"/>
          </p:cNvPicPr>
          <p:nvPr/>
        </p:nvPicPr>
        <p:blipFill>
          <a:blip r:embed="rId3" cstate="print"/>
          <a:srcRect/>
          <a:stretch>
            <a:fillRect/>
          </a:stretch>
        </p:blipFill>
        <p:spPr bwMode="auto">
          <a:xfrm>
            <a:off x="2667000" y="3276600"/>
            <a:ext cx="152400" cy="196088"/>
          </a:xfrm>
          <a:prstGeom prst="rect">
            <a:avLst/>
          </a:prstGeom>
          <a:noFill/>
          <a:ln w="9525">
            <a:noFill/>
            <a:miter lim="800000"/>
            <a:headEnd/>
            <a:tailEnd/>
          </a:ln>
        </p:spPr>
      </p:pic>
      <p:sp>
        <p:nvSpPr>
          <p:cNvPr id="12" name="TextBox 11"/>
          <p:cNvSpPr txBox="1"/>
          <p:nvPr/>
        </p:nvSpPr>
        <p:spPr>
          <a:xfrm>
            <a:off x="6248400" y="2286000"/>
            <a:ext cx="1295400" cy="369332"/>
          </a:xfrm>
          <a:prstGeom prst="rect">
            <a:avLst/>
          </a:prstGeom>
          <a:noFill/>
        </p:spPr>
        <p:txBody>
          <a:bodyPr wrap="square" rtlCol="0">
            <a:spAutoFit/>
          </a:bodyPr>
          <a:lstStyle/>
          <a:p>
            <a:pPr algn="ctr"/>
            <a:r>
              <a:rPr lang="en-US" dirty="0" smtClean="0"/>
              <a:t>State</a:t>
            </a:r>
            <a:endParaRPr lang="en-US" dirty="0"/>
          </a:p>
        </p:txBody>
      </p:sp>
      <p:sp>
        <p:nvSpPr>
          <p:cNvPr id="14" name="TextBox 13"/>
          <p:cNvSpPr txBox="1"/>
          <p:nvPr/>
        </p:nvSpPr>
        <p:spPr>
          <a:xfrm>
            <a:off x="6324600" y="4419600"/>
            <a:ext cx="1295400" cy="369332"/>
          </a:xfrm>
          <a:prstGeom prst="rect">
            <a:avLst/>
          </a:prstGeom>
          <a:noFill/>
        </p:spPr>
        <p:txBody>
          <a:bodyPr wrap="square" rtlCol="0">
            <a:spAutoFit/>
          </a:bodyPr>
          <a:lstStyle/>
          <a:p>
            <a:pPr algn="ctr"/>
            <a:r>
              <a:rPr lang="en-US" dirty="0" smtClean="0"/>
              <a:t>Chapter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solidFill>
                  <a:schemeClr val="accent1">
                    <a:lumMod val="75000"/>
                  </a:schemeClr>
                </a:solidFill>
              </a:rPr>
              <a:t>Guidelines for the FFA Jacket</a:t>
            </a:r>
          </a:p>
        </p:txBody>
      </p:sp>
      <p:sp>
        <p:nvSpPr>
          <p:cNvPr id="13315" name="Content Placeholder 2"/>
          <p:cNvSpPr>
            <a:spLocks noGrp="1"/>
          </p:cNvSpPr>
          <p:nvPr>
            <p:ph sz="quarter" idx="1"/>
          </p:nvPr>
        </p:nvSpPr>
        <p:spPr>
          <a:xfrm>
            <a:off x="457200" y="1219200"/>
            <a:ext cx="8229600" cy="4937125"/>
          </a:xfrm>
        </p:spPr>
        <p:txBody>
          <a:bodyPr>
            <a:normAutofit lnSpcReduction="10000"/>
          </a:bodyPr>
          <a:lstStyle/>
          <a:p>
            <a:r>
              <a:rPr lang="en-US" dirty="0" smtClean="0">
                <a:solidFill>
                  <a:schemeClr val="accent1">
                    <a:lumMod val="75000"/>
                  </a:schemeClr>
                </a:solidFill>
              </a:rPr>
              <a:t>Only FFA members can wear the FFA jacket.</a:t>
            </a:r>
          </a:p>
          <a:p>
            <a:r>
              <a:rPr lang="en-US" dirty="0" smtClean="0">
                <a:solidFill>
                  <a:schemeClr val="accent1">
                    <a:lumMod val="75000"/>
                  </a:schemeClr>
                </a:solidFill>
              </a:rPr>
              <a:t>FFA jackets should be kept clean and neat.</a:t>
            </a:r>
          </a:p>
          <a:p>
            <a:r>
              <a:rPr lang="en-US" dirty="0" smtClean="0">
                <a:solidFill>
                  <a:schemeClr val="accent1">
                    <a:lumMod val="75000"/>
                  </a:schemeClr>
                </a:solidFill>
              </a:rPr>
              <a:t>The only items on the jacket’s back should be the large emblem, name of the state association, and name of the local chapter. The front of the jacket should include only the small emblem, the member’s name, one office or honor, and the year of that office or honor. </a:t>
            </a:r>
          </a:p>
          <a:p>
            <a:r>
              <a:rPr lang="en-US" dirty="0" smtClean="0">
                <a:solidFill>
                  <a:schemeClr val="accent1">
                    <a:lumMod val="75000"/>
                  </a:schemeClr>
                </a:solidFill>
              </a:rPr>
              <a:t>Jackets should be worn with the zipper zipped to the top, collar down and cuffs buttoned.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accent1">
                    <a:lumMod val="75000"/>
                  </a:schemeClr>
                </a:solidFill>
              </a:rPr>
              <a:t>Guidelines cont. </a:t>
            </a:r>
          </a:p>
        </p:txBody>
      </p:sp>
      <p:sp>
        <p:nvSpPr>
          <p:cNvPr id="14339" name="Content Placeholder 2"/>
          <p:cNvSpPr>
            <a:spLocks noGrp="1"/>
          </p:cNvSpPr>
          <p:nvPr>
            <p:ph sz="quarter" idx="1"/>
          </p:nvPr>
        </p:nvSpPr>
        <p:spPr>
          <a:xfrm>
            <a:off x="457200" y="1219200"/>
            <a:ext cx="8229600" cy="4937125"/>
          </a:xfrm>
        </p:spPr>
        <p:txBody>
          <a:bodyPr>
            <a:normAutofit fontScale="92500" lnSpcReduction="20000"/>
          </a:bodyPr>
          <a:lstStyle/>
          <a:p>
            <a:r>
              <a:rPr lang="en-US" dirty="0" smtClean="0">
                <a:solidFill>
                  <a:schemeClr val="accent1">
                    <a:lumMod val="75000"/>
                  </a:schemeClr>
                </a:solidFill>
              </a:rPr>
              <a:t>Jackets should be worn to all official FFA occasions as well as any other occasion where the chapter or state association is represented.</a:t>
            </a:r>
          </a:p>
          <a:p>
            <a:r>
              <a:rPr lang="en-US" dirty="0" smtClean="0">
                <a:solidFill>
                  <a:schemeClr val="accent1">
                    <a:lumMod val="75000"/>
                  </a:schemeClr>
                </a:solidFill>
              </a:rPr>
              <a:t>Members should only wear their jacket to places that are appropriate for FFA members to visit. </a:t>
            </a:r>
          </a:p>
          <a:p>
            <a:r>
              <a:rPr lang="en-US" dirty="0" smtClean="0">
                <a:solidFill>
                  <a:schemeClr val="accent1">
                    <a:lumMod val="75000"/>
                  </a:schemeClr>
                </a:solidFill>
              </a:rPr>
              <a:t>No school letters or insignia of other organizations are allowed on the jacket.</a:t>
            </a:r>
          </a:p>
          <a:p>
            <a:r>
              <a:rPr lang="en-US" dirty="0" smtClean="0">
                <a:solidFill>
                  <a:schemeClr val="accent1">
                    <a:lumMod val="75000"/>
                  </a:schemeClr>
                </a:solidFill>
              </a:rPr>
              <a:t>No more than three pins are allowed on the jacket. Highest degree, highest office, and highest award are worn below the name. State and American degrees are worn above the name or on a chain.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solidFill>
                  <a:schemeClr val="accent1">
                    <a:lumMod val="75000"/>
                  </a:schemeClr>
                </a:solidFill>
              </a:rPr>
              <a:t>Guidelines cont. </a:t>
            </a:r>
          </a:p>
        </p:txBody>
      </p:sp>
      <p:sp>
        <p:nvSpPr>
          <p:cNvPr id="15363" name="Content Placeholder 2"/>
          <p:cNvSpPr>
            <a:spLocks noGrp="1"/>
          </p:cNvSpPr>
          <p:nvPr>
            <p:ph sz="quarter" idx="1"/>
          </p:nvPr>
        </p:nvSpPr>
        <p:spPr>
          <a:xfrm>
            <a:off x="457200" y="1219200"/>
            <a:ext cx="8229600" cy="4937125"/>
          </a:xfrm>
        </p:spPr>
        <p:txBody>
          <a:bodyPr/>
          <a:lstStyle/>
          <a:p>
            <a:r>
              <a:rPr lang="en-US" dirty="0" smtClean="0">
                <a:solidFill>
                  <a:schemeClr val="accent1">
                    <a:lumMod val="75000"/>
                  </a:schemeClr>
                </a:solidFill>
              </a:rPr>
              <a:t>Members should act professionally when wearing the jacket.</a:t>
            </a:r>
          </a:p>
          <a:p>
            <a:r>
              <a:rPr lang="en-US" dirty="0" smtClean="0">
                <a:solidFill>
                  <a:schemeClr val="accent1">
                    <a:lumMod val="75000"/>
                  </a:schemeClr>
                </a:solidFill>
              </a:rPr>
              <a:t>Members should refrain from the use of tobacco and alcohol at all times when representing the FFA.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lIns="90488" tIns="44450" rIns="90488" bIns="44450">
            <a:normAutofit fontScale="90000"/>
          </a:bodyPr>
          <a:lstStyle/>
          <a:p>
            <a:r>
              <a:rPr lang="en-US"/>
              <a:t>What are the parts of the </a:t>
            </a:r>
            <a:br>
              <a:rPr lang="en-US"/>
            </a:br>
            <a:r>
              <a:rPr lang="en-US"/>
              <a:t>FFA Emblem?</a:t>
            </a:r>
          </a:p>
        </p:txBody>
      </p:sp>
      <p:graphicFrame>
        <p:nvGraphicFramePr>
          <p:cNvPr id="25603" name="Object 3">
            <a:hlinkClick r:id="" action="ppaction://ole?verb=0"/>
          </p:cNvPr>
          <p:cNvGraphicFramePr>
            <a:graphicFrameLocks noGrp="1"/>
          </p:cNvGraphicFramePr>
          <p:nvPr>
            <p:ph type="body" idx="1"/>
          </p:nvPr>
        </p:nvGraphicFramePr>
        <p:xfrm>
          <a:off x="2863850" y="1854200"/>
          <a:ext cx="3417888" cy="4105275"/>
        </p:xfrm>
        <a:graphic>
          <a:graphicData uri="http://schemas.openxmlformats.org/presentationml/2006/ole">
            <mc:AlternateContent xmlns:mc="http://schemas.openxmlformats.org/markup-compatibility/2006">
              <mc:Choice xmlns:v="urn:schemas-microsoft-com:vml" Requires="v">
                <p:oleObj spid="_x0000_s1028"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cte.mcpsweb.net/files/cte/u2/FFA_week_2010_001.jpg"/>
          <p:cNvPicPr>
            <a:picLocks noChangeAspect="1" noChangeArrowheads="1"/>
          </p:cNvPicPr>
          <p:nvPr/>
        </p:nvPicPr>
        <p:blipFill>
          <a:blip r:embed="rId2" cstate="print"/>
          <a:srcRect/>
          <a:stretch>
            <a:fillRect/>
          </a:stretch>
        </p:blipFill>
        <p:spPr bwMode="auto">
          <a:xfrm>
            <a:off x="533400" y="457200"/>
            <a:ext cx="7924800" cy="5943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i4.ytimg.com/vi/OOeyPPYGodk/mqdefault.jpg"/>
          <p:cNvPicPr>
            <a:picLocks noChangeAspect="1" noChangeArrowheads="1"/>
          </p:cNvPicPr>
          <p:nvPr/>
        </p:nvPicPr>
        <p:blipFill>
          <a:blip r:embed="rId2" cstate="print"/>
          <a:srcRect/>
          <a:stretch>
            <a:fillRect/>
          </a:stretch>
        </p:blipFill>
        <p:spPr bwMode="auto">
          <a:xfrm>
            <a:off x="203200" y="1066800"/>
            <a:ext cx="8940800"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media.independent.com/img/croppedphotos/2010/10/26/Santa_Maria_High_School_FFA_St2_cropped_t479.jpg?6626f76dcd72edc2e28f46812c7026450162bdb2"/>
          <p:cNvPicPr>
            <a:picLocks noChangeAspect="1" noChangeArrowheads="1"/>
          </p:cNvPicPr>
          <p:nvPr/>
        </p:nvPicPr>
        <p:blipFill>
          <a:blip r:embed="rId2" cstate="print"/>
          <a:srcRect/>
          <a:stretch>
            <a:fillRect/>
          </a:stretch>
        </p:blipFill>
        <p:spPr bwMode="auto">
          <a:xfrm>
            <a:off x="381000" y="609600"/>
            <a:ext cx="8264106" cy="5486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www.ffa.umn.edu/2006%20ST%20CONV/FFA%20WAY.JPG"/>
          <p:cNvPicPr>
            <a:picLocks noChangeAspect="1" noChangeArrowheads="1"/>
          </p:cNvPicPr>
          <p:nvPr/>
        </p:nvPicPr>
        <p:blipFill>
          <a:blip r:embed="rId2" cstate="print"/>
          <a:srcRect/>
          <a:stretch>
            <a:fillRect/>
          </a:stretch>
        </p:blipFill>
        <p:spPr bwMode="auto">
          <a:xfrm>
            <a:off x="304800" y="228600"/>
            <a:ext cx="8153400" cy="61150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www.newton.k12.oh.us/hs/images/ffa.png"/>
          <p:cNvPicPr>
            <a:picLocks noChangeAspect="1" noChangeArrowheads="1"/>
          </p:cNvPicPr>
          <p:nvPr/>
        </p:nvPicPr>
        <p:blipFill>
          <a:blip r:embed="rId2" cstate="print"/>
          <a:srcRect/>
          <a:stretch>
            <a:fillRect/>
          </a:stretch>
        </p:blipFill>
        <p:spPr bwMode="auto">
          <a:xfrm>
            <a:off x="152400" y="990600"/>
            <a:ext cx="899160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leavenworthst.com/wp-content/uploads/2011/09/Jane-Kleeb-in-FFA-jacket-01.jpg"/>
          <p:cNvPicPr>
            <a:picLocks noChangeAspect="1" noChangeArrowheads="1"/>
          </p:cNvPicPr>
          <p:nvPr/>
        </p:nvPicPr>
        <p:blipFill>
          <a:blip r:embed="rId2" cstate="print"/>
          <a:srcRect/>
          <a:stretch>
            <a:fillRect/>
          </a:stretch>
        </p:blipFill>
        <p:spPr bwMode="auto">
          <a:xfrm>
            <a:off x="1371600" y="0"/>
            <a:ext cx="4038600" cy="674616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http://wcffa.com/wp-content/uploads/2011/11/DSC_0024-1024x685.jpg"/>
          <p:cNvPicPr>
            <a:picLocks noChangeAspect="1" noChangeArrowheads="1"/>
          </p:cNvPicPr>
          <p:nvPr/>
        </p:nvPicPr>
        <p:blipFill>
          <a:blip r:embed="rId2" cstate="print"/>
          <a:srcRect/>
          <a:stretch>
            <a:fillRect/>
          </a:stretch>
        </p:blipFill>
        <p:spPr bwMode="auto">
          <a:xfrm>
            <a:off x="228600" y="304800"/>
            <a:ext cx="8540958" cy="5715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http://www.stephendcrouch.com/Richard%20FFA%20jacket.jpg"/>
          <p:cNvPicPr>
            <a:picLocks noChangeAspect="1" noChangeArrowheads="1"/>
          </p:cNvPicPr>
          <p:nvPr/>
        </p:nvPicPr>
        <p:blipFill>
          <a:blip r:embed="rId2" cstate="print"/>
          <a:srcRect/>
          <a:stretch>
            <a:fillRect/>
          </a:stretch>
        </p:blipFill>
        <p:spPr bwMode="auto">
          <a:xfrm>
            <a:off x="838200" y="152400"/>
            <a:ext cx="4724400" cy="602129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https://www.ffa.org/sitecollectionimages/nationalofficers/2011_gavel_large.jpg"/>
          <p:cNvPicPr>
            <a:picLocks noChangeAspect="1" noChangeArrowheads="1"/>
          </p:cNvPicPr>
          <p:nvPr/>
        </p:nvPicPr>
        <p:blipFill>
          <a:blip r:embed="rId2" cstate="print"/>
          <a:srcRect/>
          <a:stretch>
            <a:fillRect/>
          </a:stretch>
        </p:blipFill>
        <p:spPr bwMode="auto">
          <a:xfrm>
            <a:off x="228600" y="457200"/>
            <a:ext cx="8686800" cy="567537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FFA Code of Ethics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accent1">
                    <a:lumMod val="75000"/>
                  </a:schemeClr>
                </a:solidFill>
              </a:rPr>
              <a:t>We will conduct ourselves at all times in order to be a credit to our organization, chapter, school and community by:</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-Dressing neatly and appropriately for the occasion.</a:t>
            </a:r>
            <a:br>
              <a:rPr lang="en-US" dirty="0" smtClean="0">
                <a:solidFill>
                  <a:schemeClr val="accent1">
                    <a:lumMod val="75000"/>
                  </a:schemeClr>
                </a:solidFill>
              </a:rPr>
            </a:br>
            <a:r>
              <a:rPr lang="en-US" dirty="0" smtClean="0">
                <a:solidFill>
                  <a:schemeClr val="accent1">
                    <a:lumMod val="75000"/>
                  </a:schemeClr>
                </a:solidFill>
              </a:rPr>
              <a:t>-Showing respect for the rights of others and being courteous at all times.</a:t>
            </a:r>
            <a:br>
              <a:rPr lang="en-US" dirty="0" smtClean="0">
                <a:solidFill>
                  <a:schemeClr val="accent1">
                    <a:lumMod val="75000"/>
                  </a:schemeClr>
                </a:solidFill>
              </a:rPr>
            </a:br>
            <a:r>
              <a:rPr lang="en-US" dirty="0" smtClean="0">
                <a:solidFill>
                  <a:schemeClr val="accent1">
                    <a:lumMod val="75000"/>
                  </a:schemeClr>
                </a:solidFill>
              </a:rPr>
              <a:t>-Being honest and not taking unfair advantage of others.</a:t>
            </a:r>
            <a:br>
              <a:rPr lang="en-US" dirty="0" smtClean="0">
                <a:solidFill>
                  <a:schemeClr val="accent1">
                    <a:lumMod val="75000"/>
                  </a:schemeClr>
                </a:solidFill>
              </a:rPr>
            </a:br>
            <a:r>
              <a:rPr lang="en-US" dirty="0" smtClean="0">
                <a:solidFill>
                  <a:schemeClr val="accent1">
                    <a:lumMod val="75000"/>
                  </a:schemeClr>
                </a:solidFill>
              </a:rPr>
              <a:t>-Respecting the property of others.</a:t>
            </a:r>
            <a:br>
              <a:rPr lang="en-US" dirty="0" smtClean="0">
                <a:solidFill>
                  <a:schemeClr val="accent1">
                    <a:lumMod val="75000"/>
                  </a:schemeClr>
                </a:solidFill>
              </a:rPr>
            </a:br>
            <a:r>
              <a:rPr lang="en-US" dirty="0" smtClean="0">
                <a:solidFill>
                  <a:schemeClr val="accent1">
                    <a:lumMod val="75000"/>
                  </a:schemeClr>
                </a:solidFill>
              </a:rPr>
              <a:t>-Refraining from loud, boisterous talk, swearing and other unbecoming conduct.</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lIns="90488" tIns="44450" rIns="90488" bIns="44450">
            <a:normAutofit fontScale="90000"/>
          </a:bodyPr>
          <a:lstStyle/>
          <a:p>
            <a:r>
              <a:rPr lang="en-US"/>
              <a:t>Cross Section of the </a:t>
            </a:r>
            <a:br>
              <a:rPr lang="en-US"/>
            </a:br>
            <a:r>
              <a:rPr lang="en-US"/>
              <a:t>Ear of Corn</a:t>
            </a:r>
          </a:p>
        </p:txBody>
      </p:sp>
      <p:sp>
        <p:nvSpPr>
          <p:cNvPr id="26627" name="Rectangle 3"/>
          <p:cNvSpPr>
            <a:spLocks noChangeArrowheads="1"/>
          </p:cNvSpPr>
          <p:nvPr/>
        </p:nvSpPr>
        <p:spPr bwMode="auto">
          <a:xfrm>
            <a:off x="517525" y="1951038"/>
            <a:ext cx="285750" cy="579437"/>
          </a:xfrm>
          <a:prstGeom prst="rect">
            <a:avLst/>
          </a:prstGeom>
          <a:noFill/>
          <a:ln w="12700">
            <a:noFill/>
            <a:miter lim="800000"/>
            <a:headEnd/>
            <a:tailEnd/>
          </a:ln>
          <a:effectLst/>
        </p:spPr>
        <p:txBody>
          <a:bodyPr wrap="none" anchor="ctr"/>
          <a:lstStyle/>
          <a:p>
            <a:endParaRPr lang="en-US"/>
          </a:p>
        </p:txBody>
      </p:sp>
      <p:sp>
        <p:nvSpPr>
          <p:cNvPr id="26628" name="Rectangle 4"/>
          <p:cNvSpPr>
            <a:spLocks noGrp="1" noChangeArrowheads="1"/>
          </p:cNvSpPr>
          <p:nvPr>
            <p:ph type="body" sz="half" idx="1"/>
          </p:nvPr>
        </p:nvSpPr>
        <p:spPr>
          <a:xfrm>
            <a:off x="609600" y="1981200"/>
            <a:ext cx="3810000" cy="4114800"/>
          </a:xfrm>
          <a:noFill/>
          <a:ln/>
        </p:spPr>
        <p:txBody>
          <a:bodyPr lIns="90488" tIns="44450" rIns="90488" bIns="44450"/>
          <a:lstStyle/>
          <a:p>
            <a:pPr>
              <a:buFontTx/>
              <a:buNone/>
            </a:pPr>
            <a:r>
              <a:rPr lang="en-US" sz="3200"/>
              <a:t>Corn is a symbol of unity because it is native to America and is grown in every state.</a:t>
            </a:r>
          </a:p>
        </p:txBody>
      </p:sp>
      <p:graphicFrame>
        <p:nvGraphicFramePr>
          <p:cNvPr id="26629" name="Object 5">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2052"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FFA Code of Ethics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accent1">
                    <a:lumMod val="75000"/>
                  </a:schemeClr>
                </a:solidFill>
              </a:rPr>
              <a:t>-Demonstrating sportsmanship in the show ring, judging contests and meetings.</a:t>
            </a:r>
            <a:br>
              <a:rPr lang="en-US" dirty="0" smtClean="0">
                <a:solidFill>
                  <a:schemeClr val="accent1">
                    <a:lumMod val="75000"/>
                  </a:schemeClr>
                </a:solidFill>
              </a:rPr>
            </a:br>
            <a:r>
              <a:rPr lang="en-US" dirty="0" smtClean="0">
                <a:solidFill>
                  <a:schemeClr val="accent1">
                    <a:lumMod val="75000"/>
                  </a:schemeClr>
                </a:solidFill>
              </a:rPr>
              <a:t>-Being modest in winning and generous in defeat.</a:t>
            </a:r>
            <a:br>
              <a:rPr lang="en-US" dirty="0" smtClean="0">
                <a:solidFill>
                  <a:schemeClr val="accent1">
                    <a:lumMod val="75000"/>
                  </a:schemeClr>
                </a:solidFill>
              </a:rPr>
            </a:br>
            <a:r>
              <a:rPr lang="en-US" dirty="0" smtClean="0">
                <a:solidFill>
                  <a:schemeClr val="accent1">
                    <a:lumMod val="75000"/>
                  </a:schemeClr>
                </a:solidFill>
              </a:rPr>
              <a:t>-Attending meetings promptly and respecting the opinion of others in discussion.</a:t>
            </a:r>
            <a:br>
              <a:rPr lang="en-US" dirty="0" smtClean="0">
                <a:solidFill>
                  <a:schemeClr val="accent1">
                    <a:lumMod val="75000"/>
                  </a:schemeClr>
                </a:solidFill>
              </a:rPr>
            </a:br>
            <a:r>
              <a:rPr lang="en-US" dirty="0" smtClean="0">
                <a:solidFill>
                  <a:schemeClr val="accent1">
                    <a:lumMod val="75000"/>
                  </a:schemeClr>
                </a:solidFill>
              </a:rPr>
              <a:t>-Taking pride in our organization, activities, supervised experience program, exhibits, and the occupation of agriculture.</a:t>
            </a:r>
            <a:br>
              <a:rPr lang="en-US" dirty="0" smtClean="0">
                <a:solidFill>
                  <a:schemeClr val="accent1">
                    <a:lumMod val="75000"/>
                  </a:schemeClr>
                </a:solidFill>
              </a:rPr>
            </a:br>
            <a:r>
              <a:rPr lang="en-US" dirty="0" smtClean="0">
                <a:solidFill>
                  <a:schemeClr val="accent1">
                    <a:lumMod val="75000"/>
                  </a:schemeClr>
                </a:solidFill>
              </a:rPr>
              <a:t>-Sharing with others experiences and knowledge gained by attending national and state meetings.</a:t>
            </a:r>
            <a:br>
              <a:rPr lang="en-US" dirty="0" smtClean="0">
                <a:solidFill>
                  <a:schemeClr val="accent1">
                    <a:lumMod val="75000"/>
                  </a:schemeClr>
                </a:solidFill>
              </a:rPr>
            </a:br>
            <a:r>
              <a:rPr lang="en-US" dirty="0" smtClean="0">
                <a:solidFill>
                  <a:schemeClr val="accent1">
                    <a:lumMod val="75000"/>
                  </a:schemeClr>
                </a:solidFill>
              </a:rPr>
              <a:t>-Striving to establish and enhance my skills through agricultural education in order to enter a successful career.</a:t>
            </a:r>
            <a:br>
              <a:rPr lang="en-US" dirty="0" smtClean="0">
                <a:solidFill>
                  <a:schemeClr val="accent1">
                    <a:lumMod val="75000"/>
                  </a:schemeClr>
                </a:solidFill>
              </a:rPr>
            </a:br>
            <a:r>
              <a:rPr lang="en-US" dirty="0" smtClean="0">
                <a:solidFill>
                  <a:schemeClr val="accent1">
                    <a:lumMod val="75000"/>
                  </a:schemeClr>
                </a:solidFill>
              </a:rPr>
              <a:t>-Appreciating and promoting diversity in our organization.</a:t>
            </a:r>
            <a:endParaRPr lang="en-US"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solidFill>
                  <a:schemeClr val="accent1">
                    <a:lumMod val="75000"/>
                  </a:schemeClr>
                </a:solidFill>
              </a:rPr>
              <a:t>4 Types of FFA Membership</a:t>
            </a:r>
          </a:p>
        </p:txBody>
      </p:sp>
      <p:sp>
        <p:nvSpPr>
          <p:cNvPr id="12291" name="Content Placeholder 2"/>
          <p:cNvSpPr>
            <a:spLocks noGrp="1"/>
          </p:cNvSpPr>
          <p:nvPr>
            <p:ph sz="quarter" idx="1"/>
          </p:nvPr>
        </p:nvSpPr>
        <p:spPr>
          <a:xfrm>
            <a:off x="457200" y="1219200"/>
            <a:ext cx="8229600" cy="4937125"/>
          </a:xfrm>
        </p:spPr>
        <p:txBody>
          <a:bodyPr/>
          <a:lstStyle/>
          <a:p>
            <a:pPr eaLnBrk="1" hangingPunct="1"/>
            <a:r>
              <a:rPr lang="en-US" dirty="0" smtClean="0">
                <a:solidFill>
                  <a:schemeClr val="accent1">
                    <a:lumMod val="75000"/>
                  </a:schemeClr>
                </a:solidFill>
              </a:rPr>
              <a:t>Active</a:t>
            </a:r>
          </a:p>
          <a:p>
            <a:pPr eaLnBrk="1" hangingPunct="1"/>
            <a:r>
              <a:rPr lang="en-US" dirty="0" smtClean="0">
                <a:solidFill>
                  <a:schemeClr val="accent1">
                    <a:lumMod val="75000"/>
                  </a:schemeClr>
                </a:solidFill>
              </a:rPr>
              <a:t>Collegiate</a:t>
            </a:r>
          </a:p>
          <a:p>
            <a:pPr eaLnBrk="1" hangingPunct="1"/>
            <a:r>
              <a:rPr lang="en-US" dirty="0" smtClean="0">
                <a:solidFill>
                  <a:schemeClr val="accent1">
                    <a:lumMod val="75000"/>
                  </a:schemeClr>
                </a:solidFill>
              </a:rPr>
              <a:t>Alumni</a:t>
            </a:r>
          </a:p>
          <a:p>
            <a:pPr eaLnBrk="1" hangingPunct="1"/>
            <a:r>
              <a:rPr lang="en-US" dirty="0" smtClean="0">
                <a:solidFill>
                  <a:schemeClr val="accent1">
                    <a:lumMod val="75000"/>
                  </a:schemeClr>
                </a:solidFill>
              </a:rPr>
              <a:t>Honorary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solidFill>
                  <a:schemeClr val="accent1">
                    <a:lumMod val="75000"/>
                  </a:schemeClr>
                </a:solidFill>
              </a:rPr>
              <a:t>Degrees</a:t>
            </a:r>
          </a:p>
        </p:txBody>
      </p:sp>
      <p:sp>
        <p:nvSpPr>
          <p:cNvPr id="14339" name="Content Placeholder 2"/>
          <p:cNvSpPr>
            <a:spLocks noGrp="1"/>
          </p:cNvSpPr>
          <p:nvPr>
            <p:ph sz="quarter" idx="1"/>
          </p:nvPr>
        </p:nvSpPr>
        <p:spPr>
          <a:xfrm>
            <a:off x="457200" y="1219200"/>
            <a:ext cx="8229600" cy="4937125"/>
          </a:xfrm>
        </p:spPr>
        <p:txBody>
          <a:bodyPr/>
          <a:lstStyle/>
          <a:p>
            <a:pPr eaLnBrk="1" hangingPunct="1"/>
            <a:r>
              <a:rPr lang="en-US" dirty="0" smtClean="0">
                <a:solidFill>
                  <a:schemeClr val="accent1">
                    <a:lumMod val="75000"/>
                  </a:schemeClr>
                </a:solidFill>
              </a:rPr>
              <a:t>Discovery</a:t>
            </a:r>
          </a:p>
          <a:p>
            <a:pPr eaLnBrk="1" hangingPunct="1"/>
            <a:r>
              <a:rPr lang="en-US" dirty="0" err="1" smtClean="0">
                <a:solidFill>
                  <a:schemeClr val="accent1">
                    <a:lumMod val="75000"/>
                  </a:schemeClr>
                </a:solidFill>
              </a:rPr>
              <a:t>Greenhand</a:t>
            </a:r>
            <a:endParaRPr lang="en-US" dirty="0" smtClean="0">
              <a:solidFill>
                <a:schemeClr val="accent1">
                  <a:lumMod val="75000"/>
                </a:schemeClr>
              </a:solidFill>
            </a:endParaRPr>
          </a:p>
          <a:p>
            <a:pPr eaLnBrk="1" hangingPunct="1"/>
            <a:r>
              <a:rPr lang="en-US" dirty="0" smtClean="0">
                <a:solidFill>
                  <a:schemeClr val="accent1">
                    <a:lumMod val="75000"/>
                  </a:schemeClr>
                </a:solidFill>
              </a:rPr>
              <a:t>Chapter</a:t>
            </a:r>
          </a:p>
          <a:p>
            <a:pPr eaLnBrk="1" hangingPunct="1"/>
            <a:r>
              <a:rPr lang="en-US" dirty="0" smtClean="0">
                <a:solidFill>
                  <a:schemeClr val="accent1">
                    <a:lumMod val="75000"/>
                  </a:schemeClr>
                </a:solidFill>
              </a:rPr>
              <a:t>State</a:t>
            </a:r>
          </a:p>
          <a:p>
            <a:pPr eaLnBrk="1" hangingPunct="1"/>
            <a:r>
              <a:rPr lang="en-US" dirty="0" smtClean="0">
                <a:solidFill>
                  <a:schemeClr val="accent1">
                    <a:lumMod val="75000"/>
                  </a:schemeClr>
                </a:solidFill>
              </a:rPr>
              <a:t>American</a:t>
            </a:r>
          </a:p>
        </p:txBody>
      </p:sp>
      <p:pic>
        <p:nvPicPr>
          <p:cNvPr id="4" name="Picture 2"/>
          <p:cNvPicPr>
            <a:picLocks noChangeAspect="1" noChangeArrowheads="1"/>
          </p:cNvPicPr>
          <p:nvPr/>
        </p:nvPicPr>
        <p:blipFill>
          <a:blip r:embed="rId2" cstate="print"/>
          <a:srcRect/>
          <a:stretch>
            <a:fillRect/>
          </a:stretch>
        </p:blipFill>
        <p:spPr bwMode="auto">
          <a:xfrm>
            <a:off x="3810000" y="1371600"/>
            <a:ext cx="1428750" cy="18383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00800" y="1524000"/>
            <a:ext cx="1428750" cy="1838325"/>
          </a:xfrm>
          <a:prstGeom prst="rect">
            <a:avLst/>
          </a:prstGeom>
          <a:noFill/>
          <a:ln w="9525">
            <a:noFill/>
            <a:miter lim="800000"/>
            <a:headEnd/>
            <a:tailEnd/>
          </a:ln>
        </p:spPr>
      </p:pic>
      <p:pic>
        <p:nvPicPr>
          <p:cNvPr id="6" name="Picture 2" descr="http://www.mbtigers.com/State%20Degree%20Pin.gif"/>
          <p:cNvPicPr>
            <a:picLocks noChangeAspect="1" noChangeArrowheads="1"/>
          </p:cNvPicPr>
          <p:nvPr/>
        </p:nvPicPr>
        <p:blipFill>
          <a:blip r:embed="rId4" cstate="print"/>
          <a:srcRect/>
          <a:stretch>
            <a:fillRect/>
          </a:stretch>
        </p:blipFill>
        <p:spPr bwMode="auto">
          <a:xfrm>
            <a:off x="3657600" y="3810000"/>
            <a:ext cx="1600200" cy="2608263"/>
          </a:xfrm>
          <a:prstGeom prst="rect">
            <a:avLst/>
          </a:prstGeom>
          <a:noFill/>
          <a:ln w="9525">
            <a:noFill/>
            <a:miter lim="800000"/>
            <a:headEnd/>
            <a:tailEnd/>
          </a:ln>
        </p:spPr>
      </p:pic>
      <p:pic>
        <p:nvPicPr>
          <p:cNvPr id="7" name="Picture 2" descr="http://www.ctffa.org/American_Degree_Key.jpg">
            <a:hlinkClick r:id="rId5"/>
          </p:cNvPr>
          <p:cNvPicPr>
            <a:picLocks noChangeAspect="1" noChangeArrowheads="1"/>
          </p:cNvPicPr>
          <p:nvPr/>
        </p:nvPicPr>
        <p:blipFill>
          <a:blip r:embed="rId6" cstate="print"/>
          <a:srcRect/>
          <a:stretch>
            <a:fillRect/>
          </a:stretch>
        </p:blipFill>
        <p:spPr bwMode="auto">
          <a:xfrm>
            <a:off x="6248400" y="3810000"/>
            <a:ext cx="1371600" cy="2617788"/>
          </a:xfrm>
          <a:prstGeom prst="rect">
            <a:avLst/>
          </a:prstGeom>
          <a:noFill/>
          <a:ln w="9525">
            <a:noFill/>
            <a:miter lim="800000"/>
            <a:headEnd/>
            <a:tailEnd/>
          </a:ln>
        </p:spPr>
      </p:pic>
      <p:pic>
        <p:nvPicPr>
          <p:cNvPr id="8194" name="Picture 2" descr="View Image">
            <a:hlinkClick r:id="rId7"/>
          </p:cNvPr>
          <p:cNvPicPr>
            <a:picLocks noChangeAspect="1" noChangeArrowheads="1"/>
          </p:cNvPicPr>
          <p:nvPr/>
        </p:nvPicPr>
        <p:blipFill>
          <a:blip r:embed="rId8" cstate="print"/>
          <a:srcRect/>
          <a:stretch>
            <a:fillRect/>
          </a:stretch>
        </p:blipFill>
        <p:spPr bwMode="auto">
          <a:xfrm>
            <a:off x="1066800" y="4419600"/>
            <a:ext cx="1428750" cy="19431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Discovery</a:t>
            </a:r>
          </a:p>
        </p:txBody>
      </p:sp>
      <p:sp>
        <p:nvSpPr>
          <p:cNvPr id="15363" name="Content Placeholder 2"/>
          <p:cNvSpPr>
            <a:spLocks noGrp="1"/>
          </p:cNvSpPr>
          <p:nvPr>
            <p:ph sz="quarter" idx="1"/>
          </p:nvPr>
        </p:nvSpPr>
        <p:spPr>
          <a:xfrm>
            <a:off x="457200" y="1219200"/>
            <a:ext cx="8229600" cy="4937125"/>
          </a:xfrm>
        </p:spPr>
        <p:txBody>
          <a:bodyPr/>
          <a:lstStyle/>
          <a:p>
            <a:r>
              <a:rPr lang="en-US" altLang="en-US" smtClean="0"/>
              <a:t>Available to 7</a:t>
            </a:r>
            <a:r>
              <a:rPr lang="en-US" altLang="en-US" baseline="30000" smtClean="0"/>
              <a:t>th</a:t>
            </a:r>
            <a:r>
              <a:rPr lang="en-US" altLang="en-US" smtClean="0"/>
              <a:t> and 8</a:t>
            </a:r>
            <a:r>
              <a:rPr lang="en-US" altLang="en-US" baseline="30000" smtClean="0"/>
              <a:t>th</a:t>
            </a:r>
            <a:r>
              <a:rPr lang="en-US" altLang="en-US" smtClean="0"/>
              <a:t> grade members</a:t>
            </a:r>
          </a:p>
          <a:p>
            <a:r>
              <a:rPr lang="en-US" altLang="en-US" smtClean="0"/>
              <a:t>**Not required for subsequent degrees**</a:t>
            </a:r>
          </a:p>
          <a:p>
            <a:r>
              <a:rPr lang="en-US" altLang="en-US" smtClean="0"/>
              <a:t>Requirements</a:t>
            </a:r>
          </a:p>
          <a:p>
            <a:pPr lvl="1"/>
            <a:r>
              <a:rPr lang="en-US" altLang="en-US" smtClean="0"/>
              <a:t>Be enrolled in an ag ed class</a:t>
            </a:r>
          </a:p>
          <a:p>
            <a:pPr lvl="1"/>
            <a:r>
              <a:rPr lang="en-US" altLang="en-US" smtClean="0"/>
              <a:t>Pay FFA dues</a:t>
            </a:r>
          </a:p>
          <a:p>
            <a:pPr lvl="1"/>
            <a:r>
              <a:rPr lang="en-US" altLang="en-US" smtClean="0"/>
              <a:t>Participate in at least one local FFA activity</a:t>
            </a:r>
          </a:p>
          <a:p>
            <a:pPr lvl="1"/>
            <a:r>
              <a:rPr lang="en-US" altLang="en-US" smtClean="0"/>
              <a:t>Have a knowledge of agriculture careers</a:t>
            </a:r>
          </a:p>
          <a:p>
            <a:pPr lvl="1"/>
            <a:r>
              <a:rPr lang="en-US" altLang="en-US" smtClean="0"/>
              <a:t>Be familiar with the local POA</a:t>
            </a:r>
          </a:p>
          <a:p>
            <a:pPr lvl="1"/>
            <a:r>
              <a:rPr lang="en-US" altLang="en-US" smtClean="0"/>
              <a:t>Submit a written application</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362200"/>
            <a:ext cx="14287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19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Greenhand</a:t>
            </a:r>
          </a:p>
        </p:txBody>
      </p:sp>
      <p:sp>
        <p:nvSpPr>
          <p:cNvPr id="16387" name="Content Placeholder 2"/>
          <p:cNvSpPr>
            <a:spLocks noGrp="1"/>
          </p:cNvSpPr>
          <p:nvPr>
            <p:ph sz="quarter" idx="1"/>
          </p:nvPr>
        </p:nvSpPr>
        <p:spPr>
          <a:xfrm>
            <a:off x="457200" y="1219200"/>
            <a:ext cx="7010400" cy="4937125"/>
          </a:xfrm>
        </p:spPr>
        <p:txBody>
          <a:bodyPr>
            <a:normAutofit fontScale="85000" lnSpcReduction="20000"/>
          </a:bodyPr>
          <a:lstStyle/>
          <a:p>
            <a:pPr lvl="1"/>
            <a:r>
              <a:rPr lang="en-US" altLang="en-US" smtClean="0"/>
              <a:t>Be enrolled in agricultural education and have plans for an SAE.</a:t>
            </a:r>
          </a:p>
          <a:p>
            <a:pPr lvl="1"/>
            <a:r>
              <a:rPr lang="en-US" altLang="en-US" smtClean="0"/>
              <a:t>Learn and explain the FFA Creed, Motto, Salute and FFA Mission Statement. </a:t>
            </a:r>
          </a:p>
          <a:p>
            <a:pPr lvl="1"/>
            <a:r>
              <a:rPr lang="en-US" altLang="en-US" smtClean="0"/>
              <a:t>Explain the meaning of the FFA emblem and colors. </a:t>
            </a:r>
          </a:p>
          <a:p>
            <a:pPr lvl="1"/>
            <a:r>
              <a:rPr lang="en-US" altLang="en-US" smtClean="0"/>
              <a:t>Demonstrate a knowledge of the FFA Code of Ethics and the proper use of the FFA jacket. </a:t>
            </a:r>
          </a:p>
          <a:p>
            <a:pPr lvl="1"/>
            <a:r>
              <a:rPr lang="en-US" altLang="en-US" smtClean="0"/>
              <a:t>Demonstrate a knowledge of the history of the organization, the chapter constitution and bylaws, and the chapter Program of Activities. </a:t>
            </a:r>
          </a:p>
          <a:p>
            <a:pPr lvl="1"/>
            <a:r>
              <a:rPr lang="en-US" altLang="en-US" smtClean="0"/>
              <a:t>Personally own or have access to the Official FFA Manual and the FFA Student Handbook. </a:t>
            </a:r>
          </a:p>
          <a:p>
            <a:pPr lvl="1"/>
            <a:r>
              <a:rPr lang="en-US" altLang="en-US" smtClean="0"/>
              <a:t>Submit written application.</a:t>
            </a:r>
          </a:p>
          <a:p>
            <a:endParaRPr lang="en-US" altLang="en-US"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981200"/>
            <a:ext cx="14287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257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Chapter</a:t>
            </a:r>
          </a:p>
        </p:txBody>
      </p:sp>
      <p:sp>
        <p:nvSpPr>
          <p:cNvPr id="17411" name="Content Placeholder 2"/>
          <p:cNvSpPr>
            <a:spLocks noGrp="1"/>
          </p:cNvSpPr>
          <p:nvPr>
            <p:ph sz="quarter" idx="1"/>
          </p:nvPr>
        </p:nvSpPr>
        <p:spPr>
          <a:xfrm>
            <a:off x="457200" y="1219200"/>
            <a:ext cx="8229600" cy="4937125"/>
          </a:xfrm>
        </p:spPr>
        <p:txBody>
          <a:bodyPr>
            <a:normAutofit fontScale="77500" lnSpcReduction="20000"/>
          </a:bodyPr>
          <a:lstStyle/>
          <a:p>
            <a:pPr lvl="1"/>
            <a:r>
              <a:rPr lang="en-US" altLang="en-US" smtClean="0"/>
              <a:t>Must have received the Greenhand FFA Degree. </a:t>
            </a:r>
          </a:p>
          <a:p>
            <a:pPr lvl="1"/>
            <a:r>
              <a:rPr lang="en-US" altLang="en-US" smtClean="0"/>
              <a:t>Must have satisfactorily completed the equivalent of at least 180 hours of systematic school instruction in agricultural education at or above the ninth grade level, have in operation an approved supervised agricultural experience program, and be enrolled in an agricultural education course. </a:t>
            </a:r>
          </a:p>
          <a:p>
            <a:pPr lvl="1"/>
            <a:r>
              <a:rPr lang="en-US" altLang="en-US" smtClean="0"/>
              <a:t>Have participated in the planning and conducting of at least three official functions in the chapter Program of Activities. </a:t>
            </a:r>
          </a:p>
          <a:p>
            <a:pPr lvl="1"/>
            <a:r>
              <a:rPr lang="en-US" altLang="en-US" smtClean="0"/>
              <a:t>Have earned and productively invested at least $150 by the member's own efforts or worked at least forty-five hours in excess of scheduled class time, or a combination thereof, and have developed plans for continued growth and improvement in a supervised agricultural experience program. </a:t>
            </a:r>
          </a:p>
          <a:p>
            <a:pPr lvl="1"/>
            <a:endParaRPr lang="en-US" altLang="en-US" smtClean="0"/>
          </a:p>
          <a:p>
            <a:endParaRPr lang="en-US" altLang="en-US" smtClean="0"/>
          </a:p>
        </p:txBody>
      </p:sp>
    </p:spTree>
    <p:extLst>
      <p:ext uri="{BB962C8B-B14F-4D97-AF65-F5344CB8AC3E}">
        <p14:creationId xmlns:p14="http://schemas.microsoft.com/office/powerpoint/2010/main" val="3079470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Chapter cont. </a:t>
            </a:r>
          </a:p>
        </p:txBody>
      </p:sp>
      <p:sp>
        <p:nvSpPr>
          <p:cNvPr id="18435" name="Content Placeholder 2"/>
          <p:cNvSpPr>
            <a:spLocks noGrp="1"/>
          </p:cNvSpPr>
          <p:nvPr>
            <p:ph sz="quarter" idx="1"/>
          </p:nvPr>
        </p:nvSpPr>
        <p:spPr>
          <a:xfrm>
            <a:off x="457200" y="1219200"/>
            <a:ext cx="8229600" cy="4937125"/>
          </a:xfrm>
        </p:spPr>
        <p:txBody>
          <a:bodyPr/>
          <a:lstStyle/>
          <a:p>
            <a:pPr lvl="1"/>
            <a:r>
              <a:rPr lang="en-US" altLang="en-US" smtClean="0"/>
              <a:t>Have effectively led a group discussion for 15 minutes. </a:t>
            </a:r>
          </a:p>
          <a:p>
            <a:pPr lvl="1"/>
            <a:r>
              <a:rPr lang="en-US" altLang="en-US" smtClean="0"/>
              <a:t>Have demonstrated five procedures of parliamentary law. </a:t>
            </a:r>
          </a:p>
          <a:p>
            <a:pPr lvl="1"/>
            <a:r>
              <a:rPr lang="en-US" altLang="en-US" smtClean="0"/>
              <a:t>Show progress toward individual achievement in the FFA award programs. </a:t>
            </a:r>
          </a:p>
          <a:p>
            <a:pPr lvl="1"/>
            <a:r>
              <a:rPr lang="en-US" altLang="en-US" smtClean="0"/>
              <a:t>Have a satisfactory scholastic record. </a:t>
            </a:r>
          </a:p>
          <a:p>
            <a:pPr lvl="1"/>
            <a:r>
              <a:rPr lang="en-US" altLang="en-US" smtClean="0"/>
              <a:t>Submit a written application for the Chapter FFA Degree.</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14287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33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State</a:t>
            </a:r>
          </a:p>
        </p:txBody>
      </p:sp>
      <p:sp>
        <p:nvSpPr>
          <p:cNvPr id="19459" name="Content Placeholder 2"/>
          <p:cNvSpPr>
            <a:spLocks noGrp="1"/>
          </p:cNvSpPr>
          <p:nvPr>
            <p:ph sz="quarter" idx="1"/>
          </p:nvPr>
        </p:nvSpPr>
        <p:spPr>
          <a:xfrm>
            <a:off x="457200" y="1219200"/>
            <a:ext cx="8229600" cy="4937125"/>
          </a:xfrm>
        </p:spPr>
        <p:txBody>
          <a:bodyPr>
            <a:normAutofit fontScale="92500" lnSpcReduction="10000"/>
          </a:bodyPr>
          <a:lstStyle/>
          <a:p>
            <a:r>
              <a:rPr lang="en-US" altLang="en-US" smtClean="0"/>
              <a:t>Must have received the chapter degree.</a:t>
            </a:r>
          </a:p>
          <a:p>
            <a:r>
              <a:rPr lang="en-US" altLang="en-US" smtClean="0"/>
              <a:t>Must have been an active member for at least two years</a:t>
            </a:r>
          </a:p>
          <a:p>
            <a:r>
              <a:rPr lang="en-US" altLang="en-US" smtClean="0"/>
              <a:t>Have completed at least 24 months (360 hours) of agricultural education instruction with an SAE.</a:t>
            </a:r>
          </a:p>
          <a:p>
            <a:r>
              <a:rPr lang="en-US" altLang="en-US" smtClean="0"/>
              <a:t>Earned and productively invested at least $1000 or worked at least 300 hours in their SAE.</a:t>
            </a:r>
          </a:p>
          <a:p>
            <a:r>
              <a:rPr lang="en-US" altLang="en-US" smtClean="0"/>
              <a:t>Perform 10 procedures of parliamentary law.</a:t>
            </a:r>
          </a:p>
          <a:p>
            <a:r>
              <a:rPr lang="en-US" altLang="en-US" smtClean="0"/>
              <a:t>Given a 6 minute speech on an agricultural topic.</a:t>
            </a:r>
          </a:p>
          <a:p>
            <a:r>
              <a:rPr lang="en-US" altLang="en-US" smtClean="0"/>
              <a:t>Served as an officer or committee chairperson. </a:t>
            </a:r>
          </a:p>
        </p:txBody>
      </p:sp>
    </p:spTree>
    <p:extLst>
      <p:ext uri="{BB962C8B-B14F-4D97-AF65-F5344CB8AC3E}">
        <p14:creationId xmlns:p14="http://schemas.microsoft.com/office/powerpoint/2010/main" val="2604973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State cont.</a:t>
            </a:r>
          </a:p>
        </p:txBody>
      </p:sp>
      <p:sp>
        <p:nvSpPr>
          <p:cNvPr id="20483" name="Content Placeholder 2"/>
          <p:cNvSpPr>
            <a:spLocks noGrp="1"/>
          </p:cNvSpPr>
          <p:nvPr>
            <p:ph sz="quarter" idx="1"/>
          </p:nvPr>
        </p:nvSpPr>
        <p:spPr>
          <a:xfrm>
            <a:off x="457200" y="1219200"/>
            <a:ext cx="8229600" cy="4937125"/>
          </a:xfrm>
        </p:spPr>
        <p:txBody>
          <a:bodyPr/>
          <a:lstStyle/>
          <a:p>
            <a:r>
              <a:rPr lang="en-US" altLang="en-US" smtClean="0"/>
              <a:t>Has participated in at least 8 activities above the chapter level</a:t>
            </a:r>
          </a:p>
          <a:p>
            <a:r>
              <a:rPr lang="en-US" altLang="en-US" smtClean="0"/>
              <a:t>Have a satisfactory academic record</a:t>
            </a:r>
          </a:p>
          <a:p>
            <a:r>
              <a:rPr lang="en-US" altLang="en-US" smtClean="0"/>
              <a:t>Participated in the planning and completion of the chapter program of activities </a:t>
            </a:r>
          </a:p>
        </p:txBody>
      </p:sp>
      <p:pic>
        <p:nvPicPr>
          <p:cNvPr id="20484" name="Picture 2" descr="http://www.mbtigers.com/State%20Degree%20P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05200"/>
            <a:ext cx="16002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0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American</a:t>
            </a:r>
          </a:p>
        </p:txBody>
      </p:sp>
      <p:sp>
        <p:nvSpPr>
          <p:cNvPr id="21507" name="Content Placeholder 2"/>
          <p:cNvSpPr>
            <a:spLocks noGrp="1"/>
          </p:cNvSpPr>
          <p:nvPr>
            <p:ph sz="quarter" idx="1"/>
          </p:nvPr>
        </p:nvSpPr>
        <p:spPr>
          <a:xfrm>
            <a:off x="457200" y="1219200"/>
            <a:ext cx="8229600" cy="4937125"/>
          </a:xfrm>
        </p:spPr>
        <p:txBody>
          <a:bodyPr>
            <a:normAutofit lnSpcReduction="10000"/>
          </a:bodyPr>
          <a:lstStyle/>
          <a:p>
            <a:r>
              <a:rPr lang="en-US" altLang="en-US" smtClean="0"/>
              <a:t>Have received the state FFA degree</a:t>
            </a:r>
          </a:p>
          <a:p>
            <a:r>
              <a:rPr lang="en-US" altLang="en-US" smtClean="0"/>
              <a:t>Have been an active member for the past 3 years</a:t>
            </a:r>
          </a:p>
          <a:p>
            <a:r>
              <a:rPr lang="en-US" altLang="en-US" smtClean="0"/>
              <a:t>Have a record of participating in activities on the chapter and state level</a:t>
            </a:r>
          </a:p>
          <a:p>
            <a:r>
              <a:rPr lang="en-US" altLang="en-US" smtClean="0"/>
              <a:t>Have completed at least 3 years of high school agricultural education instruction</a:t>
            </a:r>
          </a:p>
          <a:p>
            <a:r>
              <a:rPr lang="en-US" altLang="en-US" smtClean="0"/>
              <a:t>Graduated from high school at least 12 months prior to the national convention at which the degree is awarded</a:t>
            </a:r>
          </a:p>
        </p:txBody>
      </p:sp>
    </p:spTree>
    <p:extLst>
      <p:ext uri="{BB962C8B-B14F-4D97-AF65-F5344CB8AC3E}">
        <p14:creationId xmlns:p14="http://schemas.microsoft.com/office/powerpoint/2010/main" val="240194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lIns="90488" tIns="44450" rIns="90488" bIns="44450"/>
          <a:lstStyle/>
          <a:p>
            <a:r>
              <a:rPr lang="en-US"/>
              <a:t>The Rising Sun</a:t>
            </a:r>
          </a:p>
        </p:txBody>
      </p:sp>
      <p:graphicFrame>
        <p:nvGraphicFramePr>
          <p:cNvPr id="27651" name="Object 3">
            <a:hlinkClick r:id="" action="ppaction://ole?verb=0"/>
          </p:cNvPr>
          <p:cNvGraphicFramePr>
            <a:graphicFrameLocks noGrp="1"/>
          </p:cNvGraphicFramePr>
          <p:nvPr>
            <p:ph type="body" sz="half" idx="2"/>
          </p:nvPr>
        </p:nvGraphicFramePr>
        <p:xfrm>
          <a:off x="4838700" y="1849438"/>
          <a:ext cx="3417888" cy="4105275"/>
        </p:xfrm>
        <a:graphic>
          <a:graphicData uri="http://schemas.openxmlformats.org/presentationml/2006/ole">
            <mc:AlternateContent xmlns:mc="http://schemas.openxmlformats.org/markup-compatibility/2006">
              <mc:Choice xmlns:v="urn:schemas-microsoft-com:vml" Requires="v">
                <p:oleObj spid="_x0000_s3076"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849438"/>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7652" name="Rectangle 4"/>
          <p:cNvSpPr>
            <a:spLocks noGrp="1" noChangeArrowheads="1"/>
          </p:cNvSpPr>
          <p:nvPr>
            <p:ph type="body" sz="half" idx="1"/>
          </p:nvPr>
        </p:nvSpPr>
        <p:spPr>
          <a:noFill/>
          <a:ln/>
        </p:spPr>
        <p:txBody>
          <a:bodyPr lIns="90488" tIns="44450" rIns="90488" bIns="44450"/>
          <a:lstStyle/>
          <a:p>
            <a:r>
              <a:rPr lang="en-US" sz="3200"/>
              <a:t>The Rising Sun symbolizes progress in agriculture and the confidence FFA members have in the future.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American cont.</a:t>
            </a:r>
          </a:p>
        </p:txBody>
      </p:sp>
      <p:sp>
        <p:nvSpPr>
          <p:cNvPr id="22531" name="Content Placeholder 2"/>
          <p:cNvSpPr>
            <a:spLocks noGrp="1"/>
          </p:cNvSpPr>
          <p:nvPr>
            <p:ph sz="quarter" idx="1"/>
          </p:nvPr>
        </p:nvSpPr>
        <p:spPr>
          <a:xfrm>
            <a:off x="457200" y="1219200"/>
            <a:ext cx="8229600" cy="4937125"/>
          </a:xfrm>
        </p:spPr>
        <p:txBody>
          <a:bodyPr/>
          <a:lstStyle/>
          <a:p>
            <a:r>
              <a:rPr lang="en-US" altLang="en-US" smtClean="0"/>
              <a:t>Have a supervised agricultural experience</a:t>
            </a:r>
          </a:p>
          <a:p>
            <a:r>
              <a:rPr lang="en-US" altLang="en-US" smtClean="0"/>
              <a:t>Have earned and productively invested at least $7500 or at least $1500 and worked 2250 hours</a:t>
            </a:r>
          </a:p>
          <a:p>
            <a:r>
              <a:rPr lang="en-US" altLang="en-US" smtClean="0"/>
              <a:t>Have a high school scholastic record or C or better</a:t>
            </a:r>
          </a:p>
          <a:p>
            <a:endParaRPr lang="en-US" altLang="en-US" smtClean="0"/>
          </a:p>
        </p:txBody>
      </p:sp>
      <p:pic>
        <p:nvPicPr>
          <p:cNvPr id="22532" name="Picture 2" descr="http://www.ctffa.org/American_Degree_Ke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05200"/>
            <a:ext cx="13716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7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lIns="90488" tIns="44450" rIns="90488" bIns="44450"/>
          <a:lstStyle/>
          <a:p>
            <a:r>
              <a:rPr lang="en-US"/>
              <a:t>The Eagle</a:t>
            </a:r>
          </a:p>
        </p:txBody>
      </p:sp>
      <p:sp>
        <p:nvSpPr>
          <p:cNvPr id="28675" name="Rectangle 3"/>
          <p:cNvSpPr>
            <a:spLocks noGrp="1" noChangeArrowheads="1"/>
          </p:cNvSpPr>
          <p:nvPr>
            <p:ph type="body" sz="half" idx="1"/>
          </p:nvPr>
        </p:nvSpPr>
        <p:spPr>
          <a:noFill/>
          <a:ln/>
        </p:spPr>
        <p:txBody>
          <a:bodyPr lIns="90488" tIns="44450" rIns="90488" bIns="44450"/>
          <a:lstStyle/>
          <a:p>
            <a:r>
              <a:rPr lang="en-US" sz="3600"/>
              <a:t>The eagle is a reminder of our freedom and ability to explore new horizons for the future of agriculture</a:t>
            </a:r>
          </a:p>
        </p:txBody>
      </p:sp>
      <p:graphicFrame>
        <p:nvGraphicFramePr>
          <p:cNvPr id="28676" name="Object 4">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4100"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lIns="90488" tIns="44450" rIns="90488" bIns="44450"/>
          <a:lstStyle/>
          <a:p>
            <a:r>
              <a:rPr lang="en-US"/>
              <a:t>The Owl</a:t>
            </a:r>
          </a:p>
        </p:txBody>
      </p:sp>
      <p:sp>
        <p:nvSpPr>
          <p:cNvPr id="29699" name="Rectangle 3"/>
          <p:cNvSpPr>
            <a:spLocks noGrp="1" noChangeArrowheads="1"/>
          </p:cNvSpPr>
          <p:nvPr>
            <p:ph type="body" sz="half" idx="1"/>
          </p:nvPr>
        </p:nvSpPr>
        <p:spPr>
          <a:noFill/>
          <a:ln/>
        </p:spPr>
        <p:txBody>
          <a:bodyPr lIns="90488" tIns="44450" rIns="90488" bIns="44450"/>
          <a:lstStyle/>
          <a:p>
            <a:r>
              <a:rPr lang="en-US" sz="3600"/>
              <a:t>The owl represents knowledge and wisdom</a:t>
            </a:r>
          </a:p>
        </p:txBody>
      </p:sp>
      <p:graphicFrame>
        <p:nvGraphicFramePr>
          <p:cNvPr id="29700" name="Object 4">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5124"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lIns="90488" tIns="44450" rIns="90488" bIns="44450"/>
          <a:lstStyle/>
          <a:p>
            <a:r>
              <a:rPr lang="en-US"/>
              <a:t>The Plow</a:t>
            </a:r>
          </a:p>
        </p:txBody>
      </p:sp>
      <p:sp>
        <p:nvSpPr>
          <p:cNvPr id="30723" name="Rectangle 3"/>
          <p:cNvSpPr>
            <a:spLocks noGrp="1" noChangeArrowheads="1"/>
          </p:cNvSpPr>
          <p:nvPr>
            <p:ph type="body" sz="half" idx="1"/>
          </p:nvPr>
        </p:nvSpPr>
        <p:spPr>
          <a:noFill/>
          <a:ln/>
        </p:spPr>
        <p:txBody>
          <a:bodyPr lIns="90488" tIns="44450" rIns="90488" bIns="44450"/>
          <a:lstStyle/>
          <a:p>
            <a:r>
              <a:rPr lang="en-US" sz="3600"/>
              <a:t>The plow is the symbol of labor and tillage of the soil</a:t>
            </a:r>
          </a:p>
        </p:txBody>
      </p:sp>
      <p:graphicFrame>
        <p:nvGraphicFramePr>
          <p:cNvPr id="30724" name="Object 4">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6148"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lIns="90488" tIns="44450" rIns="90488" bIns="44450"/>
          <a:lstStyle/>
          <a:p>
            <a:r>
              <a:rPr lang="en-US"/>
              <a:t>The Words</a:t>
            </a:r>
          </a:p>
        </p:txBody>
      </p:sp>
      <p:sp>
        <p:nvSpPr>
          <p:cNvPr id="31747" name="Rectangle 3"/>
          <p:cNvSpPr>
            <a:spLocks noGrp="1" noChangeArrowheads="1"/>
          </p:cNvSpPr>
          <p:nvPr>
            <p:ph type="body" sz="half" idx="1"/>
          </p:nvPr>
        </p:nvSpPr>
        <p:spPr>
          <a:noFill/>
          <a:ln/>
        </p:spPr>
        <p:txBody>
          <a:bodyPr lIns="90488" tIns="44450" rIns="90488" bIns="44450"/>
          <a:lstStyle/>
          <a:p>
            <a:r>
              <a:rPr lang="en-US" sz="3600"/>
              <a:t>FFA is an important part of the Agriculture Education Program</a:t>
            </a:r>
          </a:p>
        </p:txBody>
      </p:sp>
      <p:graphicFrame>
        <p:nvGraphicFramePr>
          <p:cNvPr id="31748" name="Object 4">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7172" name="Microsoft ClipArt Gallery" r:id="rId3" imgW="4379794" imgH="5257143" progId="">
                  <p:embed/>
                </p:oleObj>
              </mc:Choice>
              <mc:Fallback>
                <p:oleObj name="Microsoft ClipArt Gallery" r:id="rId3" imgW="4379794" imgH="5257143"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lIns="90488" tIns="44450" rIns="90488" bIns="44450"/>
          <a:lstStyle/>
          <a:p>
            <a:r>
              <a:rPr lang="en-US"/>
              <a:t>The Emblem</a:t>
            </a:r>
          </a:p>
        </p:txBody>
      </p:sp>
      <p:sp>
        <p:nvSpPr>
          <p:cNvPr id="32771" name="Rectangle 3"/>
          <p:cNvSpPr>
            <a:spLocks noGrp="1" noChangeArrowheads="1"/>
          </p:cNvSpPr>
          <p:nvPr>
            <p:ph type="body" sz="half" idx="1"/>
          </p:nvPr>
        </p:nvSpPr>
        <p:spPr>
          <a:noFill/>
          <a:ln/>
        </p:spPr>
        <p:txBody>
          <a:bodyPr lIns="90488" tIns="44450" rIns="90488" bIns="44450"/>
          <a:lstStyle/>
          <a:p>
            <a:r>
              <a:rPr lang="en-US" sz="3600"/>
              <a:t>Put it all together</a:t>
            </a:r>
          </a:p>
          <a:p>
            <a:r>
              <a:rPr lang="en-US" sz="3600"/>
              <a:t>Trademark of the National FFA Organization</a:t>
            </a:r>
          </a:p>
          <a:p>
            <a:r>
              <a:rPr lang="en-US" sz="3600"/>
              <a:t>Be Proud Of It</a:t>
            </a:r>
          </a:p>
        </p:txBody>
      </p:sp>
      <p:graphicFrame>
        <p:nvGraphicFramePr>
          <p:cNvPr id="54272" name="Object 0">
            <a:hlinkClick r:id="" action="ppaction://ole?verb=0"/>
          </p:cNvPr>
          <p:cNvGraphicFramePr>
            <a:graphicFrameLocks noGrp="1"/>
          </p:cNvGraphicFramePr>
          <p:nvPr>
            <p:ph type="body" sz="half" idx="2"/>
          </p:nvPr>
        </p:nvGraphicFramePr>
        <p:xfrm>
          <a:off x="4845050" y="1854200"/>
          <a:ext cx="3417888" cy="4105275"/>
        </p:xfrm>
        <a:graphic>
          <a:graphicData uri="http://schemas.openxmlformats.org/presentationml/2006/ole">
            <mc:AlternateContent xmlns:mc="http://schemas.openxmlformats.org/markup-compatibility/2006">
              <mc:Choice xmlns:v="urn:schemas-microsoft-com:vml" Requires="v">
                <p:oleObj spid="_x0000_s8196" name="Clip" r:id="rId4" imgW="4379794" imgH="5257143" progId="">
                  <p:embed/>
                </p:oleObj>
              </mc:Choice>
              <mc:Fallback>
                <p:oleObj name="Clip" r:id="rId4" imgW="4379794" imgH="5257143"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1854200"/>
                        <a:ext cx="34178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54272"/>
                                        </p:tgtEl>
                                        <p:attrNameLst>
                                          <p:attrName>style.visibility</p:attrName>
                                        </p:attrNameLst>
                                      </p:cBhvr>
                                      <p:to>
                                        <p:strVal val="visible"/>
                                      </p:to>
                                    </p:set>
                                    <p:anim calcmode="lin" valueType="num">
                                      <p:cBhvr additive="base">
                                        <p:cTn id="12" dur="500" fill="hold"/>
                                        <p:tgtEl>
                                          <p:spTgt spid="54272"/>
                                        </p:tgtEl>
                                        <p:attrNameLst>
                                          <p:attrName>ppt_x</p:attrName>
                                        </p:attrNameLst>
                                      </p:cBhvr>
                                      <p:tavLst>
                                        <p:tav tm="0">
                                          <p:val>
                                            <p:strVal val="#ppt_x"/>
                                          </p:val>
                                        </p:tav>
                                        <p:tav tm="100000">
                                          <p:val>
                                            <p:strVal val="#ppt_x"/>
                                          </p:val>
                                        </p:tav>
                                      </p:tavLst>
                                    </p:anim>
                                    <p:anim calcmode="lin" valueType="num">
                                      <p:cBhvr additive="base">
                                        <p:cTn id="13" dur="500" fill="hold"/>
                                        <p:tgtEl>
                                          <p:spTgt spid="54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additive="base">
                                        <p:cTn id="18"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7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771">
                                            <p:txEl>
                                              <p:pRg st="1" end="1"/>
                                            </p:txEl>
                                          </p:spTgt>
                                        </p:tgtEl>
                                        <p:attrNameLst>
                                          <p:attrName>style.visibility</p:attrName>
                                        </p:attrNameLst>
                                      </p:cBhvr>
                                      <p:to>
                                        <p:strVal val="visible"/>
                                      </p:to>
                                    </p:set>
                                    <p:anim calcmode="lin" valueType="num">
                                      <p:cBhvr additive="base">
                                        <p:cTn id="24"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27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771">
                                            <p:txEl>
                                              <p:pRg st="2" end="2"/>
                                            </p:txEl>
                                          </p:spTgt>
                                        </p:tgtEl>
                                        <p:attrNameLst>
                                          <p:attrName>style.visibility</p:attrName>
                                        </p:attrNameLst>
                                      </p:cBhvr>
                                      <p:to>
                                        <p:strVal val="visible"/>
                                      </p:to>
                                    </p:set>
                                    <p:anim calcmode="lin" valueType="num">
                                      <p:cBhvr additive="base">
                                        <p:cTn id="30"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7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1188</Words>
  <Application>Microsoft Office PowerPoint</Application>
  <PresentationFormat>On-screen Show (4:3)</PresentationFormat>
  <Paragraphs>134</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Microsoft ClipArt Gallery</vt:lpstr>
      <vt:lpstr>Clip</vt:lpstr>
      <vt:lpstr>The FFA Emblem</vt:lpstr>
      <vt:lpstr>What are the parts of the  FFA Emblem?</vt:lpstr>
      <vt:lpstr>Cross Section of the  Ear of Corn</vt:lpstr>
      <vt:lpstr>The Rising Sun</vt:lpstr>
      <vt:lpstr>The Eagle</vt:lpstr>
      <vt:lpstr>The Owl</vt:lpstr>
      <vt:lpstr>The Plow</vt:lpstr>
      <vt:lpstr>The Words</vt:lpstr>
      <vt:lpstr>The Emblem</vt:lpstr>
      <vt:lpstr>The Official Colors</vt:lpstr>
      <vt:lpstr>The FFA Mission</vt:lpstr>
      <vt:lpstr>The FFA Motto</vt:lpstr>
      <vt:lpstr>The Official Salute</vt:lpstr>
      <vt:lpstr>Official Dress – Male</vt:lpstr>
      <vt:lpstr>Official Dress – Female</vt:lpstr>
      <vt:lpstr>FFA Jacket</vt:lpstr>
      <vt:lpstr>Guidelines for the FFA Jacket</vt:lpstr>
      <vt:lpstr>Guidelines cont. </vt:lpstr>
      <vt:lpstr>Guidelines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FFA Code of Ethics</vt:lpstr>
      <vt:lpstr>FFA Code of Ethics</vt:lpstr>
      <vt:lpstr>4 Types of FFA Membership</vt:lpstr>
      <vt:lpstr>Degrees</vt:lpstr>
      <vt:lpstr>Discovery</vt:lpstr>
      <vt:lpstr>Greenhand</vt:lpstr>
      <vt:lpstr>Chapter</vt:lpstr>
      <vt:lpstr>Chapter cont. </vt:lpstr>
      <vt:lpstr>State</vt:lpstr>
      <vt:lpstr>State cont.</vt:lpstr>
      <vt:lpstr>American</vt:lpstr>
      <vt:lpstr>American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bmasters</dc:creator>
  <cp:lastModifiedBy>Randi Evans</cp:lastModifiedBy>
  <cp:revision>15</cp:revision>
  <dcterms:created xsi:type="dcterms:W3CDTF">2010-09-08T17:04:08Z</dcterms:created>
  <dcterms:modified xsi:type="dcterms:W3CDTF">2019-08-20T22:53:30Z</dcterms:modified>
</cp:coreProperties>
</file>