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embeddedFontLst>
    <p:embeddedFont>
      <p:font typeface="Maven Pro" panose="020B0604020202020204" charset="0"/>
      <p:regular r:id="rId24"/>
      <p:bold r:id="rId25"/>
    </p:embeddedFont>
    <p:embeddedFont>
      <p:font typeface="Nunito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102" y="-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53849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5cdf998d1e_0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5cdf998d1e_0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5cdf998d1e_0_3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5cdf998d1e_0_3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5cdf998d1e_0_3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5cdf998d1e_0_3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5cdf998d1e_0_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5cdf998d1e_0_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5cdf998d1e_0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5cdf998d1e_0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5cdf998d1e_0_3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5cdf998d1e_0_3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5cdf998d1e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5cdf998d1e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5cdf998d1e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5cdf998d1e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5cdf998d1e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5cdf998d1e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5cdf998d1e_0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5cdf998d1e_0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5cdf998d1e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5cdf998d1e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5cdf998d1e_0_3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5cdf998d1e_0_3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5cdf998d1e_0_3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5cdf998d1e_0_3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5cdf998d1e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5cdf998d1e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5cdf998d1e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5cdf998d1e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5cdf998d1e_0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5cdf998d1e_0_2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5cdf998d1e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5cdf998d1e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 the kids draw a skeleton to break up the notes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5cdf998d1e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5cdf998d1e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5cdf998d1e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5cdf998d1e_0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5cdf998d1e_0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5cdf998d1e_0_3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Bones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Ms. Evans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Veterinary Medicine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2"/>
          <p:cNvSpPr txBox="1">
            <a:spLocks noGrp="1"/>
          </p:cNvSpPr>
          <p:nvPr>
            <p:ph type="title"/>
          </p:nvPr>
        </p:nvSpPr>
        <p:spPr>
          <a:xfrm>
            <a:off x="1303800" y="33622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Axial Skeleton</a:t>
            </a:r>
            <a:endParaRPr/>
          </a:p>
        </p:txBody>
      </p:sp>
      <p:sp>
        <p:nvSpPr>
          <p:cNvPr id="332" name="Google Shape;332;p22"/>
          <p:cNvSpPr txBox="1">
            <a:spLocks noGrp="1"/>
          </p:cNvSpPr>
          <p:nvPr>
            <p:ph type="body" idx="1"/>
          </p:nvPr>
        </p:nvSpPr>
        <p:spPr>
          <a:xfrm>
            <a:off x="1303800" y="947425"/>
            <a:ext cx="7030500" cy="40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cranium = portion of skull that encloses brain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cranio is the combining form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occipital = caudal aspect or high point of skull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foramen = hole in a bone for passage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arenR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foramen magnum is large hole in back of skull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temporal = paired bones that form sides of cranium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sinuses = air or fluid filled spaces within bones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zygomatic = forms cheek bones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maxilla = upper jaw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mandible = lower jaw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palantine = hard palate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lacrimal = medial part of the orbit (eye socket)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hyoid = bones suspended to hold to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Vertebral Column</a:t>
            </a:r>
            <a:endParaRPr/>
          </a:p>
        </p:txBody>
      </p:sp>
      <p:sp>
        <p:nvSpPr>
          <p:cNvPr id="338" name="Google Shape;338;p23"/>
          <p:cNvSpPr txBox="1">
            <a:spLocks noGrp="1"/>
          </p:cNvSpPr>
          <p:nvPr>
            <p:ph type="body" idx="1"/>
          </p:nvPr>
        </p:nvSpPr>
        <p:spPr>
          <a:xfrm>
            <a:off x="487450" y="1200375"/>
            <a:ext cx="8169600" cy="38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supports head &amp; body and protects spinal cord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individual bones = vertebrae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combing forms = vertebro or spondylo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			D.  Ribs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1)  paired bones that attach to thoracic vertebrae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2)  sternum = breastbone where ribs attach ventrally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3)  combining form is costo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E.   Intervertebral discs 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1)  cartilage cushions between vertebrae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Bumps and Grooves on bones</a:t>
            </a:r>
            <a:endParaRPr/>
          </a:p>
        </p:txBody>
      </p:sp>
      <p:sp>
        <p:nvSpPr>
          <p:cNvPr id="344" name="Google Shape;344;p24"/>
          <p:cNvSpPr txBox="1">
            <a:spLocks noGrp="1"/>
          </p:cNvSpPr>
          <p:nvPr>
            <p:ph type="body" idx="1"/>
          </p:nvPr>
        </p:nvSpPr>
        <p:spPr>
          <a:xfrm>
            <a:off x="1303800" y="1302150"/>
            <a:ext cx="7030500" cy="32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 condyle = rounded projection that articulates 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 crest = high projection…ex. Tibial crest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 protuberance = point or projecting part (occipital)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 spine = sharp ridge or projection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Diagnostic Procedures</a:t>
            </a:r>
            <a:endParaRPr/>
          </a:p>
        </p:txBody>
      </p:sp>
      <p:sp>
        <p:nvSpPr>
          <p:cNvPr id="350" name="Google Shape;350;p25"/>
          <p:cNvSpPr txBox="1">
            <a:spLocks noGrp="1"/>
          </p:cNvSpPr>
          <p:nvPr>
            <p:ph type="body" idx="1"/>
          </p:nvPr>
        </p:nvSpPr>
        <p:spPr>
          <a:xfrm>
            <a:off x="1303800" y="1406500"/>
            <a:ext cx="7030500" cy="31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arthrocentesis = to withdraw fluid from a joint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arthrography = inject a joint with a media to examine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arthroscopy = visual exam of a joint with a fiberoptic scope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radiology = study of structures after exposing to radiation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Pathology Terminology</a:t>
            </a:r>
            <a:endParaRPr/>
          </a:p>
        </p:txBody>
      </p:sp>
      <p:sp>
        <p:nvSpPr>
          <p:cNvPr id="356" name="Google Shape;356;p2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Homework assignment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Fracture Terms</a:t>
            </a:r>
            <a:endParaRPr/>
          </a:p>
        </p:txBody>
      </p:sp>
      <p:sp>
        <p:nvSpPr>
          <p:cNvPr id="362" name="Google Shape;362;p27"/>
          <p:cNvSpPr txBox="1">
            <a:spLocks noGrp="1"/>
          </p:cNvSpPr>
          <p:nvPr>
            <p:ph type="body" idx="1"/>
          </p:nvPr>
        </p:nvSpPr>
        <p:spPr>
          <a:xfrm>
            <a:off x="1303800" y="878450"/>
            <a:ext cx="7353300" cy="41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40970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avulsion = separation of bone due to excess force from tendon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closed fracture = no open skin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comminuted fracture = broken into several pieces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compound fracture = open wound exposing fracture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greenstick fracture = only one cortex is broken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crepitation = cracking sensation that is felt when bone moves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compression fracture = broken bone produced when bones are pressed together.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oblique fracture = diagonal break in bone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epiphyseal fracture = broken at growth plate.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spiral fracture = broken in twisted pattern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transverse fracture = broken straight across</a:t>
            </a:r>
            <a:endParaRPr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Bone Procedural Terms</a:t>
            </a:r>
            <a:endParaRPr/>
          </a:p>
        </p:txBody>
      </p:sp>
      <p:sp>
        <p:nvSpPr>
          <p:cNvPr id="368" name="Google Shape;368;p28"/>
          <p:cNvSpPr txBox="1">
            <a:spLocks noGrp="1"/>
          </p:cNvSpPr>
          <p:nvPr>
            <p:ph type="body" idx="1"/>
          </p:nvPr>
        </p:nvSpPr>
        <p:spPr>
          <a:xfrm>
            <a:off x="1303800" y="1256600"/>
            <a:ext cx="7030500" cy="3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4097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amputation = remove all or part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arthrodesis = fusion of a joint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craniotomy = incision or opening the skull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laminectomy = surgical removal of dorsal arch of vertebrae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onychectomy = removal of claw (declaw)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ostectomy = removal of bone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osteopexy = surgical fixation of a bone to the body wall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970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trephine = cutting a hole into a bone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9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Muscle</a:t>
            </a:r>
            <a:endParaRPr/>
          </a:p>
        </p:txBody>
      </p:sp>
      <p:sp>
        <p:nvSpPr>
          <p:cNvPr id="374" name="Google Shape;374;p29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/>
              <a:t>Ms Evans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0"/>
          <p:cNvSpPr txBox="1">
            <a:spLocks noGrp="1"/>
          </p:cNvSpPr>
          <p:nvPr>
            <p:ph type="body" idx="1"/>
          </p:nvPr>
        </p:nvSpPr>
        <p:spPr>
          <a:xfrm>
            <a:off x="1303800" y="610150"/>
            <a:ext cx="7030500" cy="39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U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Muscles are organs that contract to produce movement.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Heat is a by-product to warm the body…..ex.  shivering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Kinesiology is the study of movement.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3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Terms</a:t>
            </a:r>
            <a:endParaRPr/>
          </a:p>
        </p:txBody>
      </p:sp>
      <p:sp>
        <p:nvSpPr>
          <p:cNvPr id="385" name="Google Shape;385;p31"/>
          <p:cNvSpPr txBox="1">
            <a:spLocks noGrp="1"/>
          </p:cNvSpPr>
          <p:nvPr>
            <p:ph type="body" idx="1"/>
          </p:nvPr>
        </p:nvSpPr>
        <p:spPr>
          <a:xfrm>
            <a:off x="1303800" y="1312800"/>
            <a:ext cx="70305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U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Fascia = fibrous connective tissue that covers and separates muscles.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combining form is……fascio 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U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Tendons = attach muscles to bones.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combining form is…..teno or tendino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U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Muscles all have an origin and an insertion.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muscles contract they get shorter and thicker.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Skeletal System</a:t>
            </a:r>
            <a:endParaRPr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1397125"/>
            <a:ext cx="7030500" cy="31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4859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Composed of bones, cartilage, joints, ligaments and tendons.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L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connective tissue.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Range of Motion</a:t>
            </a:r>
            <a:endParaRPr/>
          </a:p>
        </p:txBody>
      </p:sp>
      <p:sp>
        <p:nvSpPr>
          <p:cNvPr id="391" name="Google Shape;391;p32"/>
          <p:cNvSpPr txBox="1">
            <a:spLocks noGrp="1"/>
          </p:cNvSpPr>
          <p:nvPr>
            <p:ph type="body" idx="1"/>
          </p:nvPr>
        </p:nvSpPr>
        <p:spPr>
          <a:xfrm>
            <a:off x="1303800" y="1312800"/>
            <a:ext cx="70305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abductor muscle moves a part away from the midline.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adductor muscle moves a part toward the midline.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flexor muscles decrease the angle of a joint.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extensor muscles increase the angle of a joint.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supinator muscle rotates palmar or plantar surface upward.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Pathology Terms</a:t>
            </a:r>
            <a:endParaRPr/>
          </a:p>
        </p:txBody>
      </p:sp>
      <p:sp>
        <p:nvSpPr>
          <p:cNvPr id="397" name="Google Shape;397;p33"/>
          <p:cNvSpPr txBox="1">
            <a:spLocks noGrp="1"/>
          </p:cNvSpPr>
          <p:nvPr>
            <p:ph type="body" idx="1"/>
          </p:nvPr>
        </p:nvSpPr>
        <p:spPr>
          <a:xfrm>
            <a:off x="1303800" y="1200375"/>
            <a:ext cx="7030500" cy="371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adhesion = connective tissue that holds structures together in an abnormal way.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ataxia = lack of voluntary control of muscles….”wobbly”.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dystrophy = defective growth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fasciitis = inflammation of the connective tissue that covers muscle.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fibroma = tumor of connective tissue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hernia = protrusion of a body part through tissues that normally contain it.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myopathy = muscle problem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myositis = inflammation of muscle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tendonitis = inflammation of tendons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tetany = muscle spasms or twitching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myotomy = surgical incision into a muscle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myoplasty = surgical repair of a muscle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tenectomy = surgical removal of part of a tendon</a:t>
            </a:r>
            <a:endParaRPr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Bone</a:t>
            </a:r>
            <a:endParaRPr/>
          </a:p>
        </p:txBody>
      </p:sp>
      <p:sp>
        <p:nvSpPr>
          <p:cNvPr id="290" name="Google Shape;290;p15"/>
          <p:cNvSpPr txBox="1">
            <a:spLocks noGrp="1"/>
          </p:cNvSpPr>
          <p:nvPr>
            <p:ph type="body" idx="1"/>
          </p:nvPr>
        </p:nvSpPr>
        <p:spPr>
          <a:xfrm>
            <a:off x="1303800" y="1219125"/>
            <a:ext cx="7030500" cy="33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Made from cartilage and fibrous tissue that hardens or undergoes ossification.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Physis = growth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 = between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epi = above or outside.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peri = around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osteo = bone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um = structure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endo = within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 = beyond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cortical bone = hard layer on outside or cortex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>
            <a:spLocks noGrp="1"/>
          </p:cNvSpPr>
          <p:nvPr>
            <p:ph type="title"/>
          </p:nvPr>
        </p:nvSpPr>
        <p:spPr>
          <a:xfrm>
            <a:off x="1341300" y="1488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Bone continued...</a:t>
            </a:r>
            <a:endParaRPr/>
          </a:p>
        </p:txBody>
      </p:sp>
      <p:sp>
        <p:nvSpPr>
          <p:cNvPr id="296" name="Google Shape;296;p16"/>
          <p:cNvSpPr txBox="1">
            <a:spLocks noGrp="1"/>
          </p:cNvSpPr>
          <p:nvPr>
            <p:ph type="body" idx="1"/>
          </p:nvPr>
        </p:nvSpPr>
        <p:spPr>
          <a:xfrm>
            <a:off x="449975" y="534100"/>
            <a:ext cx="8366400" cy="37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cancellous bone = spongy bone found on ends of long bones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epiphysis = growth area at ends of long bones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diaphysis = shaft of long bones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periosteum = tough, fibrous tissue covering outside of bones.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endosteum = tough, fibrous tissue covering medullary cavity.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 of bones…….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 bones…..ex. femur, radius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 bones….ex. carpal bones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flat bones……ex. Pelvis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pneumatic bones…ex. Sinuses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irregular bones…ex. Vertebrae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sesamoid bones...ex. small bones imbedded in a tendon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Bone Continued...</a:t>
            </a:r>
            <a:endParaRPr/>
          </a:p>
        </p:txBody>
      </p:sp>
      <p:sp>
        <p:nvSpPr>
          <p:cNvPr id="302" name="Google Shape;302;p17"/>
          <p:cNvSpPr txBox="1">
            <a:spLocks noGrp="1"/>
          </p:cNvSpPr>
          <p:nvPr>
            <p:ph type="body" idx="1"/>
          </p:nvPr>
        </p:nvSpPr>
        <p:spPr>
          <a:xfrm>
            <a:off x="1303800" y="1415875"/>
            <a:ext cx="7030500" cy="311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osteocytes = bone cells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osteoblasts = immature bone cells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osteoclasts = breakdown bone cells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bone marrow = located within medullary cavity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hematopoietic = produces RBC’s, WBC’s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Skeleton</a:t>
            </a:r>
            <a:endParaRPr/>
          </a:p>
        </p:txBody>
      </p:sp>
      <p:sp>
        <p:nvSpPr>
          <p:cNvPr id="308" name="Google Shape;308;p18"/>
          <p:cNvSpPr txBox="1">
            <a:spLocks noGrp="1"/>
          </p:cNvSpPr>
          <p:nvPr>
            <p:ph type="body" idx="1"/>
          </p:nvPr>
        </p:nvSpPr>
        <p:spPr>
          <a:xfrm>
            <a:off x="1303800" y="1500175"/>
            <a:ext cx="7030500" cy="30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Draw your own skeleton!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Label the following (all done in your notes, I will give a stamp!)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A long bone, short bone, flat bone and irregular bone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Cartilage </a:t>
            </a:r>
            <a:endParaRPr/>
          </a:p>
        </p:txBody>
      </p:sp>
      <p:sp>
        <p:nvSpPr>
          <p:cNvPr id="314" name="Google Shape;314;p19"/>
          <p:cNvSpPr txBox="1">
            <a:spLocks noGrp="1"/>
          </p:cNvSpPr>
          <p:nvPr>
            <p:ph type="body" idx="1"/>
          </p:nvPr>
        </p:nvSpPr>
        <p:spPr>
          <a:xfrm>
            <a:off x="1303800" y="1369025"/>
            <a:ext cx="7030500" cy="31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elastic than bone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articular cartilage = covers joint surfaces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meniscus = curved piece of cartilage in some joints that cushions joint.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chondro = cartilage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0"/>
          <p:cNvSpPr txBox="1">
            <a:spLocks noGrp="1"/>
          </p:cNvSpPr>
          <p:nvPr>
            <p:ph type="title"/>
          </p:nvPr>
        </p:nvSpPr>
        <p:spPr>
          <a:xfrm>
            <a:off x="1303725" y="195700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Joints or Articulation</a:t>
            </a:r>
            <a:endParaRPr/>
          </a:p>
        </p:txBody>
      </p:sp>
      <p:sp>
        <p:nvSpPr>
          <p:cNvPr id="320" name="Google Shape;320;p20"/>
          <p:cNvSpPr txBox="1">
            <a:spLocks noGrp="1"/>
          </p:cNvSpPr>
          <p:nvPr>
            <p:ph type="body" idx="1"/>
          </p:nvPr>
        </p:nvSpPr>
        <p:spPr>
          <a:xfrm>
            <a:off x="524925" y="716100"/>
            <a:ext cx="7809300" cy="37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connections between bones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arthro = joint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joints are classified based on movement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synarthroses = no movement..ex. skull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arenR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“suture” line between bones in skull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arenR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Fontanelle = “soft” spot before suture line seals.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amphiarthroses = semi-moveable joints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arenR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ex…symphysis….mandibular, pelvic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diarthroses = freely moveable joints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arenR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synovial joints = contain fluid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arenR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ball &amp; socket …..ex. hip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arenR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stifle or knee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arenR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hinge joints = elbow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arenR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gliding joints = vertebrae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arenR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saddle joint = in thumb of primates for flexibility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Other:</a:t>
            </a:r>
            <a:endParaRPr/>
          </a:p>
        </p:txBody>
      </p:sp>
      <p:sp>
        <p:nvSpPr>
          <p:cNvPr id="326" name="Google Shape;326;p21"/>
          <p:cNvSpPr txBox="1">
            <a:spLocks noGrp="1"/>
          </p:cNvSpPr>
          <p:nvPr>
            <p:ph type="body" idx="1"/>
          </p:nvPr>
        </p:nvSpPr>
        <p:spPr>
          <a:xfrm>
            <a:off x="1303800" y="1181650"/>
            <a:ext cx="7030500" cy="33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U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Ligaments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connective tissue that connects bone to bone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ligamento……is the combining form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U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Tendons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connective tissue that connects muscle to bone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teno or tendino is combining form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U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Bursa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fibrous sac that acts as a cushion in areas of friction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burso is the combining form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Microsoft Office PowerPoint</Application>
  <PresentationFormat>On-screen Show (16:9)</PresentationFormat>
  <Paragraphs>166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Maven Pro</vt:lpstr>
      <vt:lpstr>Nunito</vt:lpstr>
      <vt:lpstr>Times New Roman</vt:lpstr>
      <vt:lpstr>Momentum</vt:lpstr>
      <vt:lpstr>Bones</vt:lpstr>
      <vt:lpstr>Skeletal System</vt:lpstr>
      <vt:lpstr>Bone</vt:lpstr>
      <vt:lpstr>Bone continued...</vt:lpstr>
      <vt:lpstr>Bone Continued...</vt:lpstr>
      <vt:lpstr>Skeleton</vt:lpstr>
      <vt:lpstr>Cartilage </vt:lpstr>
      <vt:lpstr>Joints or Articulation</vt:lpstr>
      <vt:lpstr>Other:</vt:lpstr>
      <vt:lpstr>Axial Skeleton</vt:lpstr>
      <vt:lpstr>Vertebral Column</vt:lpstr>
      <vt:lpstr>Bumps and Grooves on bones</vt:lpstr>
      <vt:lpstr>Diagnostic Procedures</vt:lpstr>
      <vt:lpstr>Pathology Terminology</vt:lpstr>
      <vt:lpstr>Fracture Terms</vt:lpstr>
      <vt:lpstr>Bone Procedural Terms</vt:lpstr>
      <vt:lpstr>Muscle</vt:lpstr>
      <vt:lpstr>PowerPoint Presentation</vt:lpstr>
      <vt:lpstr>Terms</vt:lpstr>
      <vt:lpstr>Range of Motion</vt:lpstr>
      <vt:lpstr>Pathology Terms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Bones</dc:title>
  <dc:creator>Randi Evans</dc:creator>
  <cp:lastModifiedBy>Randi Evans</cp:lastModifiedBy>
  <cp:revision>2</cp:revision>
  <dcterms:modified xsi:type="dcterms:W3CDTF">2019-09-30T14:40:40Z</dcterms:modified>
</cp:coreProperties>
</file>